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</p:sldIdLst>
  <p:sldSz cx="12192000" cy="6858000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3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ante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3" name="Substituent dată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F80671-E443-4D94-B829-C0D512618033}" type="datetimeFigureOut">
              <a:rPr lang="ro-RO" smtClean="0"/>
              <a:t>09.10.2020</a:t>
            </a:fld>
            <a:endParaRPr lang="ro-RO"/>
          </a:p>
        </p:txBody>
      </p:sp>
      <p:sp>
        <p:nvSpPr>
          <p:cNvPr id="4" name="Substituent imagine diapozitiv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o-RO"/>
          </a:p>
        </p:txBody>
      </p:sp>
      <p:sp>
        <p:nvSpPr>
          <p:cNvPr id="5" name="Substituent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713067-F2CF-4CC4-AF25-ADDBC464B491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2224885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35B5B13F-75CF-4E62-96A2-6E0A38A2A9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titlu 2">
            <a:extLst>
              <a:ext uri="{FF2B5EF4-FFF2-40B4-BE49-F238E27FC236}">
                <a16:creationId xmlns:a16="http://schemas.microsoft.com/office/drawing/2014/main" id="{E65CA13D-5D49-4840-9CC2-78EDF07FDC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o-RO"/>
              <a:t>Faceți clic pentru a edita stilul de subtitlu coordonator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634EC446-03D3-4E9C-97BF-0322304F2C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73F23-DB0C-4997-966B-5BEF279ABA2B}" type="datetime1">
              <a:rPr lang="ro-RO" smtClean="0"/>
              <a:t>09.10.2020</a:t>
            </a:fld>
            <a:endParaRPr lang="ro-RO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7F9B988B-934B-4ABE-A48E-5AF0688C77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o-RO"/>
              <a:t>Dezbatere publică privind reînnoirea autorizației de exploatare a Unității 2 CNE Cernavodă                                                                                                 09.10.2020</a:t>
            </a:r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26A2228B-C1B5-4546-B677-524548E06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30A2B-912B-493C-8DCC-A2B68BA152D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042077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01B4E73A-4A5F-45E6-A6EB-E7ED6CCDD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9CBCF576-46AE-4B48-9987-795EADD785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2E1985B4-EE7D-44C1-AF5C-36507367D4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7CFB0-7832-4D03-B9BD-FF1787DFC2EC}" type="datetime1">
              <a:rPr lang="ro-RO" smtClean="0"/>
              <a:t>09.10.2020</a:t>
            </a:fld>
            <a:endParaRPr lang="ro-RO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FC04923A-1593-4823-B67E-F2EB61983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o-RO"/>
              <a:t>Dezbatere publică privind reînnoirea autorizației de exploatare a Unității 2 CNE Cernavodă                                                                                                 09.10.2020</a:t>
            </a:r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57793750-EF40-4EC0-9114-4AD8D782E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30A2B-912B-493C-8DCC-A2B68BA152D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5664863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981CD747-E388-4355-8879-87E5961AF6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text 2">
            <a:extLst>
              <a:ext uri="{FF2B5EF4-FFF2-40B4-BE49-F238E27FC236}">
                <a16:creationId xmlns:a16="http://schemas.microsoft.com/office/drawing/2014/main" id="{8518AFCF-A1CF-4765-AD3E-1A2EE04313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1DEE70C6-6AD5-41EB-A0D4-AA78B72838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695C1-05A1-4E32-92AA-1629999AB324}" type="datetime1">
              <a:rPr lang="ro-RO" smtClean="0"/>
              <a:t>09.10.2020</a:t>
            </a:fld>
            <a:endParaRPr lang="ro-RO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54D44562-6E3D-4B39-8614-621A4CA140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o-RO"/>
              <a:t>Dezbatere publică privind reînnoirea autorizației de exploatare a Unității 2 CNE Cernavodă                                                                                                 09.10.2020</a:t>
            </a:r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55E2C989-636A-46FD-BA66-8960F36C2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30A2B-912B-493C-8DCC-A2B68BA152D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526896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45C852E9-0F62-40F9-904F-942F05E4B4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4586F9C8-9FF2-48CD-8B91-5DBAEAB45B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4" name="Substituent conținut 3">
            <a:extLst>
              <a:ext uri="{FF2B5EF4-FFF2-40B4-BE49-F238E27FC236}">
                <a16:creationId xmlns:a16="http://schemas.microsoft.com/office/drawing/2014/main" id="{462C7198-3176-4DA4-BF4A-141AF400E3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5" name="Substituent dată 4">
            <a:extLst>
              <a:ext uri="{FF2B5EF4-FFF2-40B4-BE49-F238E27FC236}">
                <a16:creationId xmlns:a16="http://schemas.microsoft.com/office/drawing/2014/main" id="{F75A5DF4-0CAB-42D7-9E1A-256AE364F0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2A649-AD97-41F8-9777-4055352F0250}" type="datetime1">
              <a:rPr lang="ro-RO" smtClean="0"/>
              <a:t>09.10.2020</a:t>
            </a:fld>
            <a:endParaRPr lang="ro-RO"/>
          </a:p>
        </p:txBody>
      </p:sp>
      <p:sp>
        <p:nvSpPr>
          <p:cNvPr id="6" name="Substituent subsol 5">
            <a:extLst>
              <a:ext uri="{FF2B5EF4-FFF2-40B4-BE49-F238E27FC236}">
                <a16:creationId xmlns:a16="http://schemas.microsoft.com/office/drawing/2014/main" id="{2F285AB4-20E7-4496-94F5-E617520C9A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o-RO"/>
              <a:t>Dezbatere publică privind reînnoirea autorizației de exploatare a Unității 2 CNE Cernavodă                                                                                                 09.10.2020</a:t>
            </a:r>
          </a:p>
        </p:txBody>
      </p:sp>
      <p:sp>
        <p:nvSpPr>
          <p:cNvPr id="7" name="Substituent număr diapozitiv 6">
            <a:extLst>
              <a:ext uri="{FF2B5EF4-FFF2-40B4-BE49-F238E27FC236}">
                <a16:creationId xmlns:a16="http://schemas.microsoft.com/office/drawing/2014/main" id="{8734C6B9-D433-45A9-B17C-200937DF8E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30A2B-912B-493C-8DCC-A2B68BA152D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056600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FBC214AD-6641-4188-A172-06DB010728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text 2">
            <a:extLst>
              <a:ext uri="{FF2B5EF4-FFF2-40B4-BE49-F238E27FC236}">
                <a16:creationId xmlns:a16="http://schemas.microsoft.com/office/drawing/2014/main" id="{D7E4627F-9FE7-48BC-8B7F-218921483E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4" name="Substituent conținut 3">
            <a:extLst>
              <a:ext uri="{FF2B5EF4-FFF2-40B4-BE49-F238E27FC236}">
                <a16:creationId xmlns:a16="http://schemas.microsoft.com/office/drawing/2014/main" id="{BC7819D5-B380-40BC-8D91-A637AE3BCA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5" name="Substituent text 4">
            <a:extLst>
              <a:ext uri="{FF2B5EF4-FFF2-40B4-BE49-F238E27FC236}">
                <a16:creationId xmlns:a16="http://schemas.microsoft.com/office/drawing/2014/main" id="{C8387579-02D7-498E-A0C8-1FA45DB883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6" name="Substituent conținut 5">
            <a:extLst>
              <a:ext uri="{FF2B5EF4-FFF2-40B4-BE49-F238E27FC236}">
                <a16:creationId xmlns:a16="http://schemas.microsoft.com/office/drawing/2014/main" id="{152FCE35-3966-470F-96E6-B571B61F2F2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7" name="Substituent dată 6">
            <a:extLst>
              <a:ext uri="{FF2B5EF4-FFF2-40B4-BE49-F238E27FC236}">
                <a16:creationId xmlns:a16="http://schemas.microsoft.com/office/drawing/2014/main" id="{431A3C55-A925-45E0-AC82-1DD1270631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D1029-6758-4356-A487-45BAB54EA0A8}" type="datetime1">
              <a:rPr lang="ro-RO" smtClean="0"/>
              <a:t>09.10.2020</a:t>
            </a:fld>
            <a:endParaRPr lang="ro-RO"/>
          </a:p>
        </p:txBody>
      </p:sp>
      <p:sp>
        <p:nvSpPr>
          <p:cNvPr id="8" name="Substituent subsol 7">
            <a:extLst>
              <a:ext uri="{FF2B5EF4-FFF2-40B4-BE49-F238E27FC236}">
                <a16:creationId xmlns:a16="http://schemas.microsoft.com/office/drawing/2014/main" id="{FD425FF9-D403-4D68-A668-C1C7DB6B6A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o-RO"/>
              <a:t>Dezbatere publică privind reînnoirea autorizației de exploatare a Unității 2 CNE Cernavodă                                                                                                 09.10.2020</a:t>
            </a:r>
          </a:p>
        </p:txBody>
      </p:sp>
      <p:sp>
        <p:nvSpPr>
          <p:cNvPr id="9" name="Substituent număr diapozitiv 8">
            <a:extLst>
              <a:ext uri="{FF2B5EF4-FFF2-40B4-BE49-F238E27FC236}">
                <a16:creationId xmlns:a16="http://schemas.microsoft.com/office/drawing/2014/main" id="{D5969D64-9D6F-4E00-9E50-619623D239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30A2B-912B-493C-8DCC-A2B68BA152D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6675340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CC97548F-ABD1-492D-8F8C-E7D14A7548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dată 2">
            <a:extLst>
              <a:ext uri="{FF2B5EF4-FFF2-40B4-BE49-F238E27FC236}">
                <a16:creationId xmlns:a16="http://schemas.microsoft.com/office/drawing/2014/main" id="{AF01872E-E97B-4A7A-B0C6-8D86E5E3D5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68F97-D05E-4893-81A1-03B070FCB261}" type="datetime1">
              <a:rPr lang="ro-RO" smtClean="0"/>
              <a:t>09.10.2020</a:t>
            </a:fld>
            <a:endParaRPr lang="ro-RO"/>
          </a:p>
        </p:txBody>
      </p:sp>
      <p:sp>
        <p:nvSpPr>
          <p:cNvPr id="4" name="Substituent subsol 3">
            <a:extLst>
              <a:ext uri="{FF2B5EF4-FFF2-40B4-BE49-F238E27FC236}">
                <a16:creationId xmlns:a16="http://schemas.microsoft.com/office/drawing/2014/main" id="{1CA31E32-DF2B-4A85-A34C-CF8F085750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o-RO"/>
              <a:t>Dezbatere publică privind reînnoirea autorizației de exploatare a Unității 2 CNE Cernavodă                                                                                                 09.10.2020</a:t>
            </a:r>
          </a:p>
        </p:txBody>
      </p:sp>
      <p:sp>
        <p:nvSpPr>
          <p:cNvPr id="5" name="Substituent număr diapozitiv 4">
            <a:extLst>
              <a:ext uri="{FF2B5EF4-FFF2-40B4-BE49-F238E27FC236}">
                <a16:creationId xmlns:a16="http://schemas.microsoft.com/office/drawing/2014/main" id="{41E24ED0-687F-473B-A4E1-7508F052C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30A2B-912B-493C-8DCC-A2B68BA152D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8631899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1">
            <a:extLst>
              <a:ext uri="{FF2B5EF4-FFF2-40B4-BE49-F238E27FC236}">
                <a16:creationId xmlns:a16="http://schemas.microsoft.com/office/drawing/2014/main" id="{6B95F02A-1DD1-4B3E-B506-18CFBC7687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D1A3A-72E4-4CC0-80EA-CA07CCCEF945}" type="datetime1">
              <a:rPr lang="ro-RO" smtClean="0"/>
              <a:t>09.10.2020</a:t>
            </a:fld>
            <a:endParaRPr lang="ro-RO"/>
          </a:p>
        </p:txBody>
      </p:sp>
      <p:sp>
        <p:nvSpPr>
          <p:cNvPr id="3" name="Substituent subsol 2">
            <a:extLst>
              <a:ext uri="{FF2B5EF4-FFF2-40B4-BE49-F238E27FC236}">
                <a16:creationId xmlns:a16="http://schemas.microsoft.com/office/drawing/2014/main" id="{322758CE-65D3-4C8E-92D9-C898770A72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o-RO"/>
              <a:t>Dezbatere publică privind reînnoirea autorizației de exploatare a Unității 2 CNE Cernavodă                                                                                                 09.10.2020</a:t>
            </a:r>
          </a:p>
        </p:txBody>
      </p:sp>
      <p:sp>
        <p:nvSpPr>
          <p:cNvPr id="4" name="Substituent număr diapozitiv 3">
            <a:extLst>
              <a:ext uri="{FF2B5EF4-FFF2-40B4-BE49-F238E27FC236}">
                <a16:creationId xmlns:a16="http://schemas.microsoft.com/office/drawing/2014/main" id="{2EBA8638-C8A4-455E-9CBF-C2C89943DF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30A2B-912B-493C-8DCC-A2B68BA152D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43068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552EEE57-6765-438C-8ABF-73ABD5290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B82F5947-65CF-4A49-BEAB-6340DBF474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4" name="Substituent text 3">
            <a:extLst>
              <a:ext uri="{FF2B5EF4-FFF2-40B4-BE49-F238E27FC236}">
                <a16:creationId xmlns:a16="http://schemas.microsoft.com/office/drawing/2014/main" id="{FEB62D0A-6349-4B20-AEFD-8E8CD92743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Substituent dată 4">
            <a:extLst>
              <a:ext uri="{FF2B5EF4-FFF2-40B4-BE49-F238E27FC236}">
                <a16:creationId xmlns:a16="http://schemas.microsoft.com/office/drawing/2014/main" id="{97E3B334-521B-4E19-A6C7-4041A687D7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F7F19-330C-4FD6-980D-F379AB577135}" type="datetime1">
              <a:rPr lang="ro-RO" smtClean="0"/>
              <a:t>09.10.2020</a:t>
            </a:fld>
            <a:endParaRPr lang="ro-RO"/>
          </a:p>
        </p:txBody>
      </p:sp>
      <p:sp>
        <p:nvSpPr>
          <p:cNvPr id="6" name="Substituent subsol 5">
            <a:extLst>
              <a:ext uri="{FF2B5EF4-FFF2-40B4-BE49-F238E27FC236}">
                <a16:creationId xmlns:a16="http://schemas.microsoft.com/office/drawing/2014/main" id="{96961B5B-0BCB-433B-867F-6194DD418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o-RO"/>
              <a:t>Dezbatere publică privind reînnoirea autorizației de exploatare a Unității 2 CNE Cernavodă                                                                                                 09.10.2020</a:t>
            </a:r>
          </a:p>
        </p:txBody>
      </p:sp>
      <p:sp>
        <p:nvSpPr>
          <p:cNvPr id="7" name="Substituent număr diapozitiv 6">
            <a:extLst>
              <a:ext uri="{FF2B5EF4-FFF2-40B4-BE49-F238E27FC236}">
                <a16:creationId xmlns:a16="http://schemas.microsoft.com/office/drawing/2014/main" id="{E4C08710-1F48-497C-8ADB-0C5A15805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30A2B-912B-493C-8DCC-A2B68BA152D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0995821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C335F4D4-5BAD-40AA-BFBF-C6D8DD6C0F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imagine 2">
            <a:extLst>
              <a:ext uri="{FF2B5EF4-FFF2-40B4-BE49-F238E27FC236}">
                <a16:creationId xmlns:a16="http://schemas.microsoft.com/office/drawing/2014/main" id="{3DC644E1-FA3C-434C-99E3-A3A9603A70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o-RO"/>
          </a:p>
        </p:txBody>
      </p:sp>
      <p:sp>
        <p:nvSpPr>
          <p:cNvPr id="4" name="Substituent text 3">
            <a:extLst>
              <a:ext uri="{FF2B5EF4-FFF2-40B4-BE49-F238E27FC236}">
                <a16:creationId xmlns:a16="http://schemas.microsoft.com/office/drawing/2014/main" id="{3D4FD527-1291-4A9D-9E6E-1D31F1613A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Substituent dată 4">
            <a:extLst>
              <a:ext uri="{FF2B5EF4-FFF2-40B4-BE49-F238E27FC236}">
                <a16:creationId xmlns:a16="http://schemas.microsoft.com/office/drawing/2014/main" id="{4289E107-EDE6-4658-A935-A3962F11FE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AFC39-8089-40AA-AD1B-6BB14A9395BD}" type="datetime1">
              <a:rPr lang="ro-RO" smtClean="0"/>
              <a:t>09.10.2020</a:t>
            </a:fld>
            <a:endParaRPr lang="ro-RO"/>
          </a:p>
        </p:txBody>
      </p:sp>
      <p:sp>
        <p:nvSpPr>
          <p:cNvPr id="6" name="Substituent subsol 5">
            <a:extLst>
              <a:ext uri="{FF2B5EF4-FFF2-40B4-BE49-F238E27FC236}">
                <a16:creationId xmlns:a16="http://schemas.microsoft.com/office/drawing/2014/main" id="{7D33A80D-6FDD-42F3-98C6-0330DDD8E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o-RO"/>
              <a:t>Dezbatere publică privind reînnoirea autorizației de exploatare a Unității 2 CNE Cernavodă                                                                                                 09.10.2020</a:t>
            </a:r>
          </a:p>
        </p:txBody>
      </p:sp>
      <p:sp>
        <p:nvSpPr>
          <p:cNvPr id="7" name="Substituent număr diapozitiv 6">
            <a:extLst>
              <a:ext uri="{FF2B5EF4-FFF2-40B4-BE49-F238E27FC236}">
                <a16:creationId xmlns:a16="http://schemas.microsoft.com/office/drawing/2014/main" id="{417AFE93-6B82-4FED-B09D-756DD88EEF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30A2B-912B-493C-8DCC-A2B68BA152D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2542750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0AB3544B-3341-4A26-917E-D8BEF29518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text vertical 2">
            <a:extLst>
              <a:ext uri="{FF2B5EF4-FFF2-40B4-BE49-F238E27FC236}">
                <a16:creationId xmlns:a16="http://schemas.microsoft.com/office/drawing/2014/main" id="{2E823107-DCE3-4697-A43B-E2E049D605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375F9975-87E0-4D24-A206-9B06E0464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6E5A3-39C1-4AD8-80FC-B6685D24100E}" type="datetime1">
              <a:rPr lang="ro-RO" smtClean="0"/>
              <a:t>09.10.2020</a:t>
            </a:fld>
            <a:endParaRPr lang="ro-RO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A8AC076D-9AFF-4644-855B-FBFC452FE8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o-RO"/>
              <a:t>Dezbatere publică privind reînnoirea autorizației de exploatare a Unității 2 CNE Cernavodă                                                                                                 09.10.2020</a:t>
            </a:r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FCE4387F-BEC3-4CFC-BD91-CE8AF4BE28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30A2B-912B-493C-8DCC-A2B68BA152D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716084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>
            <a:extLst>
              <a:ext uri="{FF2B5EF4-FFF2-40B4-BE49-F238E27FC236}">
                <a16:creationId xmlns:a16="http://schemas.microsoft.com/office/drawing/2014/main" id="{8CF04CAB-CAA3-4793-B2BC-19D5AFB2BAE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text vertical 2">
            <a:extLst>
              <a:ext uri="{FF2B5EF4-FFF2-40B4-BE49-F238E27FC236}">
                <a16:creationId xmlns:a16="http://schemas.microsoft.com/office/drawing/2014/main" id="{91565DA5-D7CD-446B-A397-46ED1DA2D8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148E2B61-7DE3-48D6-9DA0-288FD2562A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F9301-1DF4-481E-B9B2-6F41D4AF2626}" type="datetime1">
              <a:rPr lang="ro-RO" smtClean="0"/>
              <a:t>09.10.2020</a:t>
            </a:fld>
            <a:endParaRPr lang="ro-RO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F4331EB7-0378-4743-B6FA-92B00FBD6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o-RO"/>
              <a:t>Dezbatere publică privind reînnoirea autorizației de exploatare a Unității 2 CNE Cernavodă                                                                                                 09.10.2020</a:t>
            </a:r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6C85A683-7C47-49BB-8C7F-7EDE6180FE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30A2B-912B-493C-8DCC-A2B68BA152D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977677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titlu 1">
            <a:extLst>
              <a:ext uri="{FF2B5EF4-FFF2-40B4-BE49-F238E27FC236}">
                <a16:creationId xmlns:a16="http://schemas.microsoft.com/office/drawing/2014/main" id="{90ED2BC6-3136-44ED-B3D0-825B7550AB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text 2">
            <a:extLst>
              <a:ext uri="{FF2B5EF4-FFF2-40B4-BE49-F238E27FC236}">
                <a16:creationId xmlns:a16="http://schemas.microsoft.com/office/drawing/2014/main" id="{ADB9EDBE-9D34-4A01-B4B5-0F3BF6E2A3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1C62EFA6-F7EF-40D5-A746-DF5E191C43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CC3C12-B1AB-4BE4-9E92-25EEEE797458}" type="datetime1">
              <a:rPr lang="ro-RO" smtClean="0"/>
              <a:t>09.10.2020</a:t>
            </a:fld>
            <a:endParaRPr lang="ro-RO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4F71B10D-4A40-4340-BD96-4C8F727C49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o-RO"/>
              <a:t>Dezbatere publică privind reînnoirea autorizației de exploatare a Unității 2 CNE Cernavodă                                                                                                 09.10.2020</a:t>
            </a:r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495779F2-AD94-4601-B879-48DC2AF8E1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D30A2B-912B-493C-8DCC-A2B68BA152D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299270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stituent subsol 3">
            <a:extLst>
              <a:ext uri="{FF2B5EF4-FFF2-40B4-BE49-F238E27FC236}">
                <a16:creationId xmlns:a16="http://schemas.microsoft.com/office/drawing/2014/main" id="{3756CEB5-83BE-47D0-BA97-064980C45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84116" y="4006002"/>
            <a:ext cx="10023763" cy="791730"/>
          </a:xfrm>
        </p:spPr>
        <p:txBody>
          <a:bodyPr/>
          <a:lstStyle/>
          <a:p>
            <a:r>
              <a:rPr lang="ro-RO" sz="2000" b="1" i="1" dirty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Dezbatere publică privind reînnoirea autorizației de exploatare a Unității 2 CNE Cernavodă                                                                                                 09.10.2020</a:t>
            </a:r>
          </a:p>
        </p:txBody>
      </p:sp>
      <p:sp>
        <p:nvSpPr>
          <p:cNvPr id="8" name="Dreptunghi 7">
            <a:extLst>
              <a:ext uri="{FF2B5EF4-FFF2-40B4-BE49-F238E27FC236}">
                <a16:creationId xmlns:a16="http://schemas.microsoft.com/office/drawing/2014/main" id="{50BB2261-71D3-4452-BEED-3CC7A34416FB}"/>
              </a:ext>
            </a:extLst>
          </p:cNvPr>
          <p:cNvSpPr/>
          <p:nvPr/>
        </p:nvSpPr>
        <p:spPr>
          <a:xfrm>
            <a:off x="1825846" y="1711855"/>
            <a:ext cx="8540305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o-RO" sz="32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Activităţile</a:t>
            </a:r>
            <a:r>
              <a:rPr lang="ro-RO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CNCAN în vederea reînnoirii </a:t>
            </a:r>
            <a:r>
              <a:rPr lang="ro-RO" sz="32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autorizaţiei</a:t>
            </a:r>
            <a:r>
              <a:rPr lang="ro-RO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de exploatare a Unității 2 a CNE Cernavodă</a:t>
            </a:r>
          </a:p>
        </p:txBody>
      </p:sp>
      <p:pic>
        <p:nvPicPr>
          <p:cNvPr id="10" name="Picture 2" descr="https://sites.google.com/site/romaniamediagraphicsonline2/_/rsrc/1468755978825/steag-tricolor-png/211642253VC6m9Al%2004.png">
            <a:extLst>
              <a:ext uri="{FF2B5EF4-FFF2-40B4-BE49-F238E27FC236}">
                <a16:creationId xmlns:a16="http://schemas.microsoft.com/office/drawing/2014/main" id="{F752C4D5-8AAE-46D4-9A7C-425320183A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70338" y="4762500"/>
            <a:ext cx="11391900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55A04E0-776A-4097-A6E3-C75B8D95D4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45" y="41678"/>
            <a:ext cx="1314709" cy="1314709"/>
          </a:xfrm>
          <a:prstGeom prst="rect">
            <a:avLst/>
          </a:prstGeom>
        </p:spPr>
      </p:pic>
      <p:pic>
        <p:nvPicPr>
          <p:cNvPr id="12" name="Picture 2" descr="https://sites.google.com/site/romaniamediagraphicsonline2/_/rsrc/1468755978825/steag-tricolor-png/211642253VC6m9Al%2004.png">
            <a:extLst>
              <a:ext uri="{FF2B5EF4-FFF2-40B4-BE49-F238E27FC236}">
                <a16:creationId xmlns:a16="http://schemas.microsoft.com/office/drawing/2014/main" id="{5C34AF45-8AE5-4B6E-82F7-7AD3D13070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099" y="0"/>
            <a:ext cx="11391900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ile:Sigla guvernului României versiunea 2016 cu coroană.png - Wikimedia  Commons">
            <a:extLst>
              <a:ext uri="{FF2B5EF4-FFF2-40B4-BE49-F238E27FC236}">
                <a16:creationId xmlns:a16="http://schemas.microsoft.com/office/drawing/2014/main" id="{57344BDB-5F9F-4E3E-9BFE-9C1EF7E247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1786" y="5142359"/>
            <a:ext cx="1349506" cy="1349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25205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setăText 6">
            <a:extLst>
              <a:ext uri="{FF2B5EF4-FFF2-40B4-BE49-F238E27FC236}">
                <a16:creationId xmlns:a16="http://schemas.microsoft.com/office/drawing/2014/main" id="{470EEA23-6D95-44BB-8BB8-5A52D8C31F6A}"/>
              </a:ext>
            </a:extLst>
          </p:cNvPr>
          <p:cNvSpPr txBox="1"/>
          <p:nvPr/>
        </p:nvSpPr>
        <p:spPr>
          <a:xfrm>
            <a:off x="4222562" y="1413946"/>
            <a:ext cx="7351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o-RO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Conținutul prezentării</a:t>
            </a:r>
          </a:p>
        </p:txBody>
      </p:sp>
      <p:sp>
        <p:nvSpPr>
          <p:cNvPr id="8" name="CasetăText 7">
            <a:extLst>
              <a:ext uri="{FF2B5EF4-FFF2-40B4-BE49-F238E27FC236}">
                <a16:creationId xmlns:a16="http://schemas.microsoft.com/office/drawing/2014/main" id="{3A0C1880-3962-44E9-86CD-81016F5A775C}"/>
              </a:ext>
            </a:extLst>
          </p:cNvPr>
          <p:cNvSpPr txBox="1"/>
          <p:nvPr/>
        </p:nvSpPr>
        <p:spPr>
          <a:xfrm>
            <a:off x="474340" y="2095500"/>
            <a:ext cx="934669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o-RO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Cadrul de reglementare</a:t>
            </a:r>
          </a:p>
          <a:p>
            <a:pPr algn="just"/>
            <a:endParaRPr lang="ro-RO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o-RO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Procesul de autorizare </a:t>
            </a:r>
          </a:p>
          <a:p>
            <a:pPr algn="just"/>
            <a:endParaRPr lang="ro-RO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o-RO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Documentația de securitate nucleară</a:t>
            </a:r>
          </a:p>
          <a:p>
            <a:pPr algn="just"/>
            <a:endParaRPr lang="ro-RO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o-RO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Activități de inspecție</a:t>
            </a:r>
          </a:p>
          <a:p>
            <a:pPr algn="just"/>
            <a:endParaRPr lang="ro-RO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o-RO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Concluzii </a:t>
            </a:r>
            <a:endParaRPr lang="en-GB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9E9B640F-3994-48FC-AD10-F36188D0077C}"/>
              </a:ext>
            </a:extLst>
          </p:cNvPr>
          <p:cNvGrpSpPr/>
          <p:nvPr/>
        </p:nvGrpSpPr>
        <p:grpSpPr>
          <a:xfrm>
            <a:off x="237656" y="0"/>
            <a:ext cx="11954344" cy="2095500"/>
            <a:chOff x="237656" y="0"/>
            <a:chExt cx="11954344" cy="2095500"/>
          </a:xfrm>
        </p:grpSpPr>
        <p:pic>
          <p:nvPicPr>
            <p:cNvPr id="5" name="Picture 2" descr="https://sites.google.com/site/romaniamediagraphicsonline2/_/rsrc/1468755978825/steag-tricolor-png/211642253VC6m9Al%2004.png">
              <a:extLst>
                <a:ext uri="{FF2B5EF4-FFF2-40B4-BE49-F238E27FC236}">
                  <a16:creationId xmlns:a16="http://schemas.microsoft.com/office/drawing/2014/main" id="{73E2AC99-EC5B-458D-8FE6-F6D16311B70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0100" y="0"/>
              <a:ext cx="11391900" cy="2095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B552E59E-DB16-4D9F-A86F-2F1E16FFBE9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656" y="485352"/>
              <a:ext cx="1314709" cy="131470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739004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tăText 4">
            <a:extLst>
              <a:ext uri="{FF2B5EF4-FFF2-40B4-BE49-F238E27FC236}">
                <a16:creationId xmlns:a16="http://schemas.microsoft.com/office/drawing/2014/main" id="{B9399879-C769-462E-890A-1B6E972030C3}"/>
              </a:ext>
            </a:extLst>
          </p:cNvPr>
          <p:cNvSpPr txBox="1"/>
          <p:nvPr/>
        </p:nvSpPr>
        <p:spPr>
          <a:xfrm>
            <a:off x="4038600" y="1413946"/>
            <a:ext cx="7351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o-RO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Cadrul de reglementare</a:t>
            </a:r>
          </a:p>
        </p:txBody>
      </p:sp>
      <p:sp>
        <p:nvSpPr>
          <p:cNvPr id="9" name="CasetăText 8">
            <a:extLst>
              <a:ext uri="{FF2B5EF4-FFF2-40B4-BE49-F238E27FC236}">
                <a16:creationId xmlns:a16="http://schemas.microsoft.com/office/drawing/2014/main" id="{E5C2ACED-2BA9-4FA2-8158-022875B25D96}"/>
              </a:ext>
            </a:extLst>
          </p:cNvPr>
          <p:cNvSpPr txBox="1"/>
          <p:nvPr/>
        </p:nvSpPr>
        <p:spPr>
          <a:xfrm>
            <a:off x="216408" y="2273955"/>
            <a:ext cx="934669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Legea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nr. 111/1996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privind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desfășurarea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siguranţă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reglementarea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autorizarea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şi</a:t>
            </a:r>
            <a:r>
              <a:rPr lang="ro-RO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controlul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activităţilor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nucleare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republicată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cu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modificările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şi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completările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ulterioare</a:t>
            </a:r>
            <a:endParaRPr lang="ro-RO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o-RO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o-RO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Normele și ghidurile CNCAN aplicabile instalațiilor nucleare (inclusiv cele care transpun prevederi ale directivelor europene în domeniul nuclear)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endParaRPr lang="en-GB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Legea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nr. 703/2001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privind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răspunderea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civilă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pentru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daune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nucleare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cu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modificările</a:t>
            </a:r>
            <a:r>
              <a:rPr lang="ro-RO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şi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completările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ulterioare</a:t>
            </a:r>
            <a:endParaRPr lang="ro-RO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GB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Convențiile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internaționale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domeniul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nuclear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ratificate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România</a:t>
            </a:r>
            <a:endParaRPr lang="en-GB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object 4">
            <a:extLst>
              <a:ext uri="{FF2B5EF4-FFF2-40B4-BE49-F238E27FC236}">
                <a16:creationId xmlns:a16="http://schemas.microsoft.com/office/drawing/2014/main" id="{0435CDDA-CF8C-4F38-8834-DD980DD974DB}"/>
              </a:ext>
            </a:extLst>
          </p:cNvPr>
          <p:cNvSpPr/>
          <p:nvPr/>
        </p:nvSpPr>
        <p:spPr>
          <a:xfrm>
            <a:off x="9637074" y="2095500"/>
            <a:ext cx="2502232" cy="369965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CEE10EDC-9497-4050-9C31-0C1F10E867D3}"/>
              </a:ext>
            </a:extLst>
          </p:cNvPr>
          <p:cNvGrpSpPr/>
          <p:nvPr/>
        </p:nvGrpSpPr>
        <p:grpSpPr>
          <a:xfrm>
            <a:off x="237656" y="0"/>
            <a:ext cx="11954344" cy="2095500"/>
            <a:chOff x="237656" y="0"/>
            <a:chExt cx="11954344" cy="2095500"/>
          </a:xfrm>
        </p:grpSpPr>
        <p:pic>
          <p:nvPicPr>
            <p:cNvPr id="8" name="Picture 2" descr="https://sites.google.com/site/romaniamediagraphicsonline2/_/rsrc/1468755978825/steag-tricolor-png/211642253VC6m9Al%2004.png">
              <a:extLst>
                <a:ext uri="{FF2B5EF4-FFF2-40B4-BE49-F238E27FC236}">
                  <a16:creationId xmlns:a16="http://schemas.microsoft.com/office/drawing/2014/main" id="{A3EE5257-4116-4372-A5F6-33BEC20FEF1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0100" y="0"/>
              <a:ext cx="11391900" cy="2095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44FE2976-1A51-44FA-A68E-7533240A26A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656" y="485352"/>
              <a:ext cx="1314709" cy="131470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402216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tăText 4">
            <a:extLst>
              <a:ext uri="{FF2B5EF4-FFF2-40B4-BE49-F238E27FC236}">
                <a16:creationId xmlns:a16="http://schemas.microsoft.com/office/drawing/2014/main" id="{634375E0-3D45-4725-8885-5F0B63639580}"/>
              </a:ext>
            </a:extLst>
          </p:cNvPr>
          <p:cNvSpPr txBox="1"/>
          <p:nvPr/>
        </p:nvSpPr>
        <p:spPr>
          <a:xfrm>
            <a:off x="4038600" y="1413946"/>
            <a:ext cx="7351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o-RO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Cadrul de reglementare</a:t>
            </a:r>
          </a:p>
        </p:txBody>
      </p:sp>
      <p:sp>
        <p:nvSpPr>
          <p:cNvPr id="9" name="CasetăText 8">
            <a:extLst>
              <a:ext uri="{FF2B5EF4-FFF2-40B4-BE49-F238E27FC236}">
                <a16:creationId xmlns:a16="http://schemas.microsoft.com/office/drawing/2014/main" id="{BD3C8350-716B-4686-8E91-BAA23EC4FE87}"/>
              </a:ext>
            </a:extLst>
          </p:cNvPr>
          <p:cNvSpPr txBox="1"/>
          <p:nvPr/>
        </p:nvSpPr>
        <p:spPr>
          <a:xfrm>
            <a:off x="161907" y="2576528"/>
            <a:ext cx="583216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CNCAN are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responsabilitatea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a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asigura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prin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intermediul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normelor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emise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şi a</a:t>
            </a:r>
            <a:r>
              <a:rPr lang="ro-RO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dispoziţiilor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rezultate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urma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activităţilor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autorizare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şi control,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faptul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că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există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un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cadru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legislativ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adecvat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pentru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desfăşurarea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activităţilor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aflate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sub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incidenţa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Legii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0" name="Grupare 29">
            <a:extLst>
              <a:ext uri="{FF2B5EF4-FFF2-40B4-BE49-F238E27FC236}">
                <a16:creationId xmlns:a16="http://schemas.microsoft.com/office/drawing/2014/main" id="{4D9E8F71-1C50-4566-9DFF-1E924C9FFABB}"/>
              </a:ext>
            </a:extLst>
          </p:cNvPr>
          <p:cNvGrpSpPr/>
          <p:nvPr/>
        </p:nvGrpSpPr>
        <p:grpSpPr>
          <a:xfrm>
            <a:off x="5773349" y="1899064"/>
            <a:ext cx="6230365" cy="4546354"/>
            <a:chOff x="3276600" y="1301317"/>
            <a:chExt cx="6230365" cy="4546354"/>
          </a:xfrm>
        </p:grpSpPr>
        <p:sp>
          <p:nvSpPr>
            <p:cNvPr id="31" name="object 4">
              <a:extLst>
                <a:ext uri="{FF2B5EF4-FFF2-40B4-BE49-F238E27FC236}">
                  <a16:creationId xmlns:a16="http://schemas.microsoft.com/office/drawing/2014/main" id="{287191E2-31B1-42E4-9EFA-FC5A95E2CFFC}"/>
                </a:ext>
              </a:extLst>
            </p:cNvPr>
            <p:cNvSpPr/>
            <p:nvPr/>
          </p:nvSpPr>
          <p:spPr>
            <a:xfrm>
              <a:off x="5336461" y="1301317"/>
              <a:ext cx="1214278" cy="1032110"/>
            </a:xfrm>
            <a:custGeom>
              <a:avLst/>
              <a:gdLst>
                <a:gd name="connsiteX0" fmla="*/ 594360 w 1162239"/>
                <a:gd name="connsiteY0" fmla="*/ 0 h 822959"/>
                <a:gd name="connsiteX1" fmla="*/ 0 w 1162239"/>
                <a:gd name="connsiteY1" fmla="*/ 822959 h 822959"/>
                <a:gd name="connsiteX2" fmla="*/ 1162239 w 1162239"/>
                <a:gd name="connsiteY2" fmla="*/ 815651 h 822959"/>
                <a:gd name="connsiteX3" fmla="*/ 594360 w 1162239"/>
                <a:gd name="connsiteY3" fmla="*/ 0 h 822959"/>
                <a:gd name="connsiteX0" fmla="*/ 594360 w 1180813"/>
                <a:gd name="connsiteY0" fmla="*/ 0 h 831030"/>
                <a:gd name="connsiteX1" fmla="*/ 0 w 1180813"/>
                <a:gd name="connsiteY1" fmla="*/ 822959 h 831030"/>
                <a:gd name="connsiteX2" fmla="*/ 1180813 w 1180813"/>
                <a:gd name="connsiteY2" fmla="*/ 831030 h 831030"/>
                <a:gd name="connsiteX3" fmla="*/ 594360 w 1180813"/>
                <a:gd name="connsiteY3" fmla="*/ 0 h 831030"/>
                <a:gd name="connsiteX0" fmla="*/ 588169 w 1174622"/>
                <a:gd name="connsiteY0" fmla="*/ 0 h 833211"/>
                <a:gd name="connsiteX1" fmla="*/ 0 w 1174622"/>
                <a:gd name="connsiteY1" fmla="*/ 833211 h 833211"/>
                <a:gd name="connsiteX2" fmla="*/ 1174622 w 1174622"/>
                <a:gd name="connsiteY2" fmla="*/ 831030 h 833211"/>
                <a:gd name="connsiteX3" fmla="*/ 588169 w 1174622"/>
                <a:gd name="connsiteY3" fmla="*/ 0 h 833211"/>
                <a:gd name="connsiteX0" fmla="*/ 597456 w 1183909"/>
                <a:gd name="connsiteY0" fmla="*/ 0 h 833211"/>
                <a:gd name="connsiteX1" fmla="*/ 0 w 1183909"/>
                <a:gd name="connsiteY1" fmla="*/ 833211 h 833211"/>
                <a:gd name="connsiteX2" fmla="*/ 1183909 w 1183909"/>
                <a:gd name="connsiteY2" fmla="*/ 831030 h 833211"/>
                <a:gd name="connsiteX3" fmla="*/ 597456 w 1183909"/>
                <a:gd name="connsiteY3" fmla="*/ 0 h 8332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83909" h="833211">
                  <a:moveTo>
                    <a:pt x="597456" y="0"/>
                  </a:moveTo>
                  <a:lnTo>
                    <a:pt x="0" y="833211"/>
                  </a:lnTo>
                  <a:lnTo>
                    <a:pt x="1183909" y="831030"/>
                  </a:lnTo>
                  <a:lnTo>
                    <a:pt x="597456" y="0"/>
                  </a:lnTo>
                  <a:close/>
                </a:path>
              </a:pathLst>
            </a:custGeom>
            <a:solidFill>
              <a:srgbClr val="3366FF">
                <a:alpha val="25097"/>
              </a:srgbClr>
            </a:solidFill>
            <a:ln>
              <a:solidFill>
                <a:schemeClr val="tx1"/>
              </a:solidFill>
            </a:ln>
          </p:spPr>
          <p:txBody>
            <a:bodyPr wrap="square" lIns="0" tIns="0" rIns="0" bIns="0" rtlCol="0"/>
            <a:lstStyle/>
            <a:p>
              <a:r>
                <a:rPr lang="ro-RO" dirty="0"/>
                <a:t>      </a:t>
              </a:r>
            </a:p>
            <a:p>
              <a:pPr algn="ctr"/>
              <a:endParaRPr lang="en-US" sz="1200" dirty="0"/>
            </a:p>
            <a:p>
              <a:pPr algn="ctr"/>
              <a:r>
                <a:rPr lang="ro-RO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Legea </a:t>
              </a:r>
              <a:endParaRPr lang="en-US" sz="1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r>
                <a:rPr lang="ro-RO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111/1996</a:t>
              </a:r>
            </a:p>
          </p:txBody>
        </p:sp>
        <p:sp>
          <p:nvSpPr>
            <p:cNvPr id="32" name="object 6">
              <a:extLst>
                <a:ext uri="{FF2B5EF4-FFF2-40B4-BE49-F238E27FC236}">
                  <a16:creationId xmlns:a16="http://schemas.microsoft.com/office/drawing/2014/main" id="{5E258A96-0180-4FEE-A6FE-FF8B31BC6E7F}"/>
                </a:ext>
              </a:extLst>
            </p:cNvPr>
            <p:cNvSpPr/>
            <p:nvPr/>
          </p:nvSpPr>
          <p:spPr>
            <a:xfrm>
              <a:off x="4654765" y="2342838"/>
              <a:ext cx="2591882" cy="1156794"/>
            </a:xfrm>
            <a:custGeom>
              <a:avLst/>
              <a:gdLst>
                <a:gd name="connsiteX0" fmla="*/ 1874265 w 2560320"/>
                <a:gd name="connsiteY0" fmla="*/ 2656 h 967856"/>
                <a:gd name="connsiteX1" fmla="*/ 685926 w 2560320"/>
                <a:gd name="connsiteY1" fmla="*/ 0 h 967856"/>
                <a:gd name="connsiteX2" fmla="*/ 0 w 2560320"/>
                <a:gd name="connsiteY2" fmla="*/ 967856 h 967856"/>
                <a:gd name="connsiteX3" fmla="*/ 2560320 w 2560320"/>
                <a:gd name="connsiteY3" fmla="*/ 967856 h 967856"/>
                <a:gd name="connsiteX4" fmla="*/ 1874265 w 2560320"/>
                <a:gd name="connsiteY4" fmla="*/ 2656 h 967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60320" h="967856">
                  <a:moveTo>
                    <a:pt x="1874265" y="2656"/>
                  </a:moveTo>
                  <a:lnTo>
                    <a:pt x="685926" y="0"/>
                  </a:lnTo>
                  <a:lnTo>
                    <a:pt x="0" y="967856"/>
                  </a:lnTo>
                  <a:lnTo>
                    <a:pt x="2560320" y="967856"/>
                  </a:lnTo>
                  <a:lnTo>
                    <a:pt x="1874265" y="2656"/>
                  </a:lnTo>
                  <a:close/>
                </a:path>
              </a:pathLst>
            </a:custGeom>
            <a:solidFill>
              <a:srgbClr val="FFFF00">
                <a:alpha val="14901"/>
              </a:srgbClr>
            </a:solidFill>
            <a:ln>
              <a:solidFill>
                <a:schemeClr val="tx1"/>
              </a:solidFill>
            </a:ln>
          </p:spPr>
          <p:txBody>
            <a:bodyPr wrap="square" lIns="0" tIns="0" rIns="0" bIns="0" rtlCol="0"/>
            <a:lstStyle/>
            <a:p>
              <a:r>
                <a:rPr lang="ro-RO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</a:t>
              </a:r>
            </a:p>
            <a:p>
              <a:r>
                <a:rPr lang="ro-RO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o-RO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Normele CNCAN</a:t>
              </a:r>
              <a:endParaRPr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3" name="object 8">
              <a:extLst>
                <a:ext uri="{FF2B5EF4-FFF2-40B4-BE49-F238E27FC236}">
                  <a16:creationId xmlns:a16="http://schemas.microsoft.com/office/drawing/2014/main" id="{6DC5D906-17FB-4E8E-BD91-DBADF860DF8A}"/>
                </a:ext>
              </a:extLst>
            </p:cNvPr>
            <p:cNvSpPr/>
            <p:nvPr/>
          </p:nvSpPr>
          <p:spPr>
            <a:xfrm>
              <a:off x="3959658" y="3499632"/>
              <a:ext cx="3967884" cy="1173518"/>
            </a:xfrm>
            <a:custGeom>
              <a:avLst/>
              <a:gdLst/>
              <a:ahLst/>
              <a:cxnLst/>
              <a:rect l="l" t="t" r="r" b="b"/>
              <a:pathLst>
                <a:path w="3921759" h="965200">
                  <a:moveTo>
                    <a:pt x="3237484" y="0"/>
                  </a:moveTo>
                  <a:lnTo>
                    <a:pt x="684149" y="0"/>
                  </a:lnTo>
                  <a:lnTo>
                    <a:pt x="0" y="965200"/>
                  </a:lnTo>
                  <a:lnTo>
                    <a:pt x="3921760" y="965200"/>
                  </a:lnTo>
                  <a:lnTo>
                    <a:pt x="3237484" y="0"/>
                  </a:lnTo>
                  <a:close/>
                </a:path>
              </a:pathLst>
            </a:custGeom>
            <a:solidFill>
              <a:srgbClr val="FF0000">
                <a:alpha val="25881"/>
              </a:srgbClr>
            </a:solidFill>
            <a:ln>
              <a:solidFill>
                <a:schemeClr val="tx1"/>
              </a:solidFill>
            </a:ln>
          </p:spPr>
          <p:txBody>
            <a:bodyPr wrap="square" lIns="0" tIns="0" rIns="0" bIns="0" rtlCol="0"/>
            <a:lstStyle/>
            <a:p>
              <a:pPr algn="ctr"/>
              <a:r>
                <a:rPr lang="ro-RO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Ghiduri de reglem</a:t>
              </a:r>
              <a:r>
                <a:rPr lang="en-US" sz="1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en</a:t>
              </a:r>
              <a:r>
                <a:rPr lang="ro-RO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tare</a:t>
              </a:r>
            </a:p>
            <a:p>
              <a:pPr algn="ctr"/>
              <a:r>
                <a:rPr lang="ro-RO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Adresele CNCAN </a:t>
              </a:r>
              <a:endParaRPr lang="en-US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endParaRPr lang="ro-RO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r>
                <a:rPr lang="ro-RO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Documentele titularului de autorizație aprobate CNCAN</a:t>
              </a:r>
              <a:endParaRPr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" name="object 10">
              <a:extLst>
                <a:ext uri="{FF2B5EF4-FFF2-40B4-BE49-F238E27FC236}">
                  <a16:creationId xmlns:a16="http://schemas.microsoft.com/office/drawing/2014/main" id="{7031D87E-EA07-4749-966D-223124097482}"/>
                </a:ext>
              </a:extLst>
            </p:cNvPr>
            <p:cNvSpPr/>
            <p:nvPr/>
          </p:nvSpPr>
          <p:spPr>
            <a:xfrm>
              <a:off x="3276600" y="4675525"/>
              <a:ext cx="5334000" cy="1172146"/>
            </a:xfrm>
            <a:custGeom>
              <a:avLst/>
              <a:gdLst/>
              <a:ahLst/>
              <a:cxnLst/>
              <a:rect l="l" t="t" r="r" b="b"/>
              <a:pathLst>
                <a:path w="5313680" h="985520">
                  <a:moveTo>
                    <a:pt x="4626356" y="0"/>
                  </a:moveTo>
                  <a:lnTo>
                    <a:pt x="687070" y="0"/>
                  </a:lnTo>
                  <a:lnTo>
                    <a:pt x="0" y="985519"/>
                  </a:lnTo>
                  <a:lnTo>
                    <a:pt x="5313680" y="985519"/>
                  </a:lnTo>
                  <a:lnTo>
                    <a:pt x="4626356" y="0"/>
                  </a:lnTo>
                  <a:close/>
                </a:path>
              </a:pathLst>
            </a:custGeom>
            <a:solidFill>
              <a:srgbClr val="FF6600">
                <a:alpha val="23921"/>
              </a:srgbClr>
            </a:solidFill>
            <a:ln>
              <a:solidFill>
                <a:schemeClr val="tx1"/>
              </a:solidFill>
            </a:ln>
          </p:spPr>
          <p:txBody>
            <a:bodyPr wrap="square" lIns="0" tIns="0" rIns="0" bIns="0" rtlCol="0"/>
            <a:lstStyle/>
            <a:p>
              <a:pPr algn="ctr"/>
              <a:r>
                <a:rPr lang="ro-RO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Dispozițiile CNCAN și acțiunile specificate în </a:t>
              </a:r>
            </a:p>
            <a:p>
              <a:pPr algn="ctr"/>
              <a:r>
                <a:rPr lang="ro-RO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procesele verbale de control </a:t>
              </a:r>
            </a:p>
            <a:p>
              <a:pPr algn="ctr"/>
              <a:endParaRPr lang="ro-RO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r>
                <a:rPr lang="ro-RO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Procedurile titularului de autorizație aprobate de CNCAN</a:t>
              </a:r>
              <a:endParaRPr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5" name="object 16">
              <a:extLst>
                <a:ext uri="{FF2B5EF4-FFF2-40B4-BE49-F238E27FC236}">
                  <a16:creationId xmlns:a16="http://schemas.microsoft.com/office/drawing/2014/main" id="{B5901162-C4ED-4024-8EF0-7A7A1AB0D903}"/>
                </a:ext>
              </a:extLst>
            </p:cNvPr>
            <p:cNvSpPr/>
            <p:nvPr/>
          </p:nvSpPr>
          <p:spPr>
            <a:xfrm>
              <a:off x="6455028" y="2244344"/>
              <a:ext cx="1414145" cy="408940"/>
            </a:xfrm>
            <a:custGeom>
              <a:avLst/>
              <a:gdLst/>
              <a:ahLst/>
              <a:cxnLst/>
              <a:rect l="l" t="t" r="r" b="b"/>
              <a:pathLst>
                <a:path w="1414145" h="408939">
                  <a:moveTo>
                    <a:pt x="1338695" y="378137"/>
                  </a:moveTo>
                  <a:lnTo>
                    <a:pt x="1330325" y="408813"/>
                  </a:lnTo>
                  <a:lnTo>
                    <a:pt x="1413891" y="392175"/>
                  </a:lnTo>
                  <a:lnTo>
                    <a:pt x="1401984" y="381507"/>
                  </a:lnTo>
                  <a:lnTo>
                    <a:pt x="1351026" y="381507"/>
                  </a:lnTo>
                  <a:lnTo>
                    <a:pt x="1338695" y="378137"/>
                  </a:lnTo>
                  <a:close/>
                </a:path>
                <a:path w="1414145" h="408939">
                  <a:moveTo>
                    <a:pt x="1342021" y="365951"/>
                  </a:moveTo>
                  <a:lnTo>
                    <a:pt x="1338695" y="378137"/>
                  </a:lnTo>
                  <a:lnTo>
                    <a:pt x="1351026" y="381507"/>
                  </a:lnTo>
                  <a:lnTo>
                    <a:pt x="1354327" y="369315"/>
                  </a:lnTo>
                  <a:lnTo>
                    <a:pt x="1342021" y="365951"/>
                  </a:lnTo>
                  <a:close/>
                </a:path>
                <a:path w="1414145" h="408939">
                  <a:moveTo>
                    <a:pt x="1350391" y="335279"/>
                  </a:moveTo>
                  <a:lnTo>
                    <a:pt x="1342021" y="365951"/>
                  </a:lnTo>
                  <a:lnTo>
                    <a:pt x="1354327" y="369315"/>
                  </a:lnTo>
                  <a:lnTo>
                    <a:pt x="1351026" y="381507"/>
                  </a:lnTo>
                  <a:lnTo>
                    <a:pt x="1401984" y="381507"/>
                  </a:lnTo>
                  <a:lnTo>
                    <a:pt x="1350391" y="335279"/>
                  </a:lnTo>
                  <a:close/>
                </a:path>
                <a:path w="1414145" h="408939">
                  <a:moveTo>
                    <a:pt x="3301" y="0"/>
                  </a:moveTo>
                  <a:lnTo>
                    <a:pt x="0" y="12191"/>
                  </a:lnTo>
                  <a:lnTo>
                    <a:pt x="1338695" y="378137"/>
                  </a:lnTo>
                  <a:lnTo>
                    <a:pt x="1342021" y="365951"/>
                  </a:lnTo>
                  <a:lnTo>
                    <a:pt x="330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17">
              <a:extLst>
                <a:ext uri="{FF2B5EF4-FFF2-40B4-BE49-F238E27FC236}">
                  <a16:creationId xmlns:a16="http://schemas.microsoft.com/office/drawing/2014/main" id="{5CB23371-3775-45B0-8143-3832C4584526}"/>
                </a:ext>
              </a:extLst>
            </p:cNvPr>
            <p:cNvSpPr/>
            <p:nvPr/>
          </p:nvSpPr>
          <p:spPr>
            <a:xfrm>
              <a:off x="8221953" y="3103878"/>
              <a:ext cx="81306" cy="2077721"/>
            </a:xfrm>
            <a:custGeom>
              <a:avLst/>
              <a:gdLst/>
              <a:ahLst/>
              <a:cxnLst/>
              <a:rect l="l" t="t" r="r" b="b"/>
              <a:pathLst>
                <a:path w="237490" h="1515110">
                  <a:moveTo>
                    <a:pt x="193123" y="74721"/>
                  </a:moveTo>
                  <a:lnTo>
                    <a:pt x="0" y="1512951"/>
                  </a:lnTo>
                  <a:lnTo>
                    <a:pt x="12700" y="1514729"/>
                  </a:lnTo>
                  <a:lnTo>
                    <a:pt x="205692" y="76413"/>
                  </a:lnTo>
                  <a:lnTo>
                    <a:pt x="193123" y="74721"/>
                  </a:lnTo>
                  <a:close/>
                </a:path>
                <a:path w="237490" h="1515110">
                  <a:moveTo>
                    <a:pt x="230772" y="62103"/>
                  </a:moveTo>
                  <a:lnTo>
                    <a:pt x="194818" y="62103"/>
                  </a:lnTo>
                  <a:lnTo>
                    <a:pt x="207390" y="63754"/>
                  </a:lnTo>
                  <a:lnTo>
                    <a:pt x="205692" y="76413"/>
                  </a:lnTo>
                  <a:lnTo>
                    <a:pt x="237108" y="80645"/>
                  </a:lnTo>
                  <a:lnTo>
                    <a:pt x="230772" y="62103"/>
                  </a:lnTo>
                  <a:close/>
                </a:path>
                <a:path w="237490" h="1515110">
                  <a:moveTo>
                    <a:pt x="194818" y="62103"/>
                  </a:moveTo>
                  <a:lnTo>
                    <a:pt x="193123" y="74721"/>
                  </a:lnTo>
                  <a:lnTo>
                    <a:pt x="205692" y="76413"/>
                  </a:lnTo>
                  <a:lnTo>
                    <a:pt x="207390" y="63754"/>
                  </a:lnTo>
                  <a:lnTo>
                    <a:pt x="194818" y="62103"/>
                  </a:lnTo>
                  <a:close/>
                </a:path>
                <a:path w="237490" h="1515110">
                  <a:moveTo>
                    <a:pt x="209550" y="0"/>
                  </a:moveTo>
                  <a:lnTo>
                    <a:pt x="161671" y="70485"/>
                  </a:lnTo>
                  <a:lnTo>
                    <a:pt x="193123" y="74721"/>
                  </a:lnTo>
                  <a:lnTo>
                    <a:pt x="194818" y="62103"/>
                  </a:lnTo>
                  <a:lnTo>
                    <a:pt x="230772" y="62103"/>
                  </a:lnTo>
                  <a:lnTo>
                    <a:pt x="209550" y="0"/>
                  </a:lnTo>
                  <a:close/>
                </a:path>
              </a:pathLst>
            </a:custGeom>
            <a:solidFill>
              <a:srgbClr val="000000"/>
            </a:solidFill>
            <a:ln w="12700">
              <a:solidFill>
                <a:schemeClr val="tx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18">
              <a:extLst>
                <a:ext uri="{FF2B5EF4-FFF2-40B4-BE49-F238E27FC236}">
                  <a16:creationId xmlns:a16="http://schemas.microsoft.com/office/drawing/2014/main" id="{14F71505-E468-48B3-B5D0-BBA2513C78DB}"/>
                </a:ext>
              </a:extLst>
            </p:cNvPr>
            <p:cNvSpPr/>
            <p:nvPr/>
          </p:nvSpPr>
          <p:spPr>
            <a:xfrm>
              <a:off x="7467600" y="3042920"/>
              <a:ext cx="533399" cy="816358"/>
            </a:xfrm>
            <a:custGeom>
              <a:avLst/>
              <a:gdLst/>
              <a:ahLst/>
              <a:cxnLst/>
              <a:rect l="l" t="t" r="r" b="b"/>
              <a:pathLst>
                <a:path w="604520" h="826770">
                  <a:moveTo>
                    <a:pt x="554516" y="57866"/>
                  </a:moveTo>
                  <a:lnTo>
                    <a:pt x="0" y="819276"/>
                  </a:lnTo>
                  <a:lnTo>
                    <a:pt x="10160" y="826642"/>
                  </a:lnTo>
                  <a:lnTo>
                    <a:pt x="564794" y="65367"/>
                  </a:lnTo>
                  <a:lnTo>
                    <a:pt x="554516" y="57866"/>
                  </a:lnTo>
                  <a:close/>
                </a:path>
                <a:path w="604520" h="826770">
                  <a:moveTo>
                    <a:pt x="596534" y="47625"/>
                  </a:moveTo>
                  <a:lnTo>
                    <a:pt x="561975" y="47625"/>
                  </a:lnTo>
                  <a:lnTo>
                    <a:pt x="572262" y="55117"/>
                  </a:lnTo>
                  <a:lnTo>
                    <a:pt x="564794" y="65367"/>
                  </a:lnTo>
                  <a:lnTo>
                    <a:pt x="590423" y="84074"/>
                  </a:lnTo>
                  <a:lnTo>
                    <a:pt x="596534" y="47625"/>
                  </a:lnTo>
                  <a:close/>
                </a:path>
                <a:path w="604520" h="826770">
                  <a:moveTo>
                    <a:pt x="561975" y="47625"/>
                  </a:moveTo>
                  <a:lnTo>
                    <a:pt x="554516" y="57866"/>
                  </a:lnTo>
                  <a:lnTo>
                    <a:pt x="564794" y="65367"/>
                  </a:lnTo>
                  <a:lnTo>
                    <a:pt x="572262" y="55117"/>
                  </a:lnTo>
                  <a:lnTo>
                    <a:pt x="561975" y="47625"/>
                  </a:lnTo>
                  <a:close/>
                </a:path>
                <a:path w="604520" h="826770">
                  <a:moveTo>
                    <a:pt x="604520" y="0"/>
                  </a:moveTo>
                  <a:lnTo>
                    <a:pt x="528827" y="39115"/>
                  </a:lnTo>
                  <a:lnTo>
                    <a:pt x="554516" y="57866"/>
                  </a:lnTo>
                  <a:lnTo>
                    <a:pt x="561975" y="47625"/>
                  </a:lnTo>
                  <a:lnTo>
                    <a:pt x="596534" y="47625"/>
                  </a:lnTo>
                  <a:lnTo>
                    <a:pt x="60452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19">
              <a:extLst>
                <a:ext uri="{FF2B5EF4-FFF2-40B4-BE49-F238E27FC236}">
                  <a16:creationId xmlns:a16="http://schemas.microsoft.com/office/drawing/2014/main" id="{E3CD10C4-C592-4583-8FBE-BC501FFF2288}"/>
                </a:ext>
              </a:extLst>
            </p:cNvPr>
            <p:cNvSpPr/>
            <p:nvPr/>
          </p:nvSpPr>
          <p:spPr>
            <a:xfrm>
              <a:off x="6852284" y="2840608"/>
              <a:ext cx="1118235" cy="158115"/>
            </a:xfrm>
            <a:custGeom>
              <a:avLst/>
              <a:gdLst/>
              <a:ahLst/>
              <a:cxnLst/>
              <a:rect l="l" t="t" r="r" b="b"/>
              <a:pathLst>
                <a:path w="1118234" h="158114">
                  <a:moveTo>
                    <a:pt x="1041799" y="31608"/>
                  </a:moveTo>
                  <a:lnTo>
                    <a:pt x="0" y="145161"/>
                  </a:lnTo>
                  <a:lnTo>
                    <a:pt x="1270" y="157861"/>
                  </a:lnTo>
                  <a:lnTo>
                    <a:pt x="1043169" y="44171"/>
                  </a:lnTo>
                  <a:lnTo>
                    <a:pt x="1041799" y="31608"/>
                  </a:lnTo>
                  <a:close/>
                </a:path>
                <a:path w="1118234" h="158114">
                  <a:moveTo>
                    <a:pt x="1117248" y="30225"/>
                  </a:moveTo>
                  <a:lnTo>
                    <a:pt x="1054481" y="30225"/>
                  </a:lnTo>
                  <a:lnTo>
                    <a:pt x="1055751" y="42799"/>
                  </a:lnTo>
                  <a:lnTo>
                    <a:pt x="1043169" y="44171"/>
                  </a:lnTo>
                  <a:lnTo>
                    <a:pt x="1046607" y="75691"/>
                  </a:lnTo>
                  <a:lnTo>
                    <a:pt x="1117248" y="30225"/>
                  </a:lnTo>
                  <a:close/>
                </a:path>
                <a:path w="1118234" h="158114">
                  <a:moveTo>
                    <a:pt x="1054481" y="30225"/>
                  </a:moveTo>
                  <a:lnTo>
                    <a:pt x="1041799" y="31608"/>
                  </a:lnTo>
                  <a:lnTo>
                    <a:pt x="1043169" y="44171"/>
                  </a:lnTo>
                  <a:lnTo>
                    <a:pt x="1055751" y="42799"/>
                  </a:lnTo>
                  <a:lnTo>
                    <a:pt x="1054481" y="30225"/>
                  </a:lnTo>
                  <a:close/>
                </a:path>
                <a:path w="1118234" h="158114">
                  <a:moveTo>
                    <a:pt x="1038351" y="0"/>
                  </a:moveTo>
                  <a:lnTo>
                    <a:pt x="1041799" y="31608"/>
                  </a:lnTo>
                  <a:lnTo>
                    <a:pt x="1054481" y="30225"/>
                  </a:lnTo>
                  <a:lnTo>
                    <a:pt x="1117248" y="30225"/>
                  </a:lnTo>
                  <a:lnTo>
                    <a:pt x="1118235" y="29590"/>
                  </a:lnTo>
                  <a:lnTo>
                    <a:pt x="103835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20">
              <a:extLst>
                <a:ext uri="{FF2B5EF4-FFF2-40B4-BE49-F238E27FC236}">
                  <a16:creationId xmlns:a16="http://schemas.microsoft.com/office/drawing/2014/main" id="{AE57AF81-1B1B-4DC4-9A17-E265D6D9A90E}"/>
                </a:ext>
              </a:extLst>
            </p:cNvPr>
            <p:cNvSpPr txBox="1"/>
            <p:nvPr/>
          </p:nvSpPr>
          <p:spPr>
            <a:xfrm>
              <a:off x="7970519" y="2221133"/>
              <a:ext cx="1536446" cy="751488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5080" indent="5715" algn="ctr">
                <a:lnSpc>
                  <a:spcPct val="100000"/>
                </a:lnSpc>
                <a:spcBef>
                  <a:spcPts val="100"/>
                </a:spcBef>
              </a:pPr>
              <a:r>
                <a:rPr lang="ro-RO" sz="1600" b="1" spc="-15" dirty="0">
                  <a:solidFill>
                    <a:srgbClr val="333333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Cerințe de reglementare, criterii și condiții</a:t>
              </a:r>
              <a:endParaRPr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958A633-3F4B-4221-AAE5-94DE2A973BDB}"/>
              </a:ext>
            </a:extLst>
          </p:cNvPr>
          <p:cNvGrpSpPr/>
          <p:nvPr/>
        </p:nvGrpSpPr>
        <p:grpSpPr>
          <a:xfrm>
            <a:off x="237656" y="-31150"/>
            <a:ext cx="11954344" cy="2095500"/>
            <a:chOff x="237656" y="0"/>
            <a:chExt cx="11954344" cy="2095500"/>
          </a:xfrm>
        </p:grpSpPr>
        <p:pic>
          <p:nvPicPr>
            <p:cNvPr id="16" name="Picture 2" descr="https://sites.google.com/site/romaniamediagraphicsonline2/_/rsrc/1468755978825/steag-tricolor-png/211642253VC6m9Al%2004.png">
              <a:extLst>
                <a:ext uri="{FF2B5EF4-FFF2-40B4-BE49-F238E27FC236}">
                  <a16:creationId xmlns:a16="http://schemas.microsoft.com/office/drawing/2014/main" id="{6A5B3A7B-91BF-4B93-86A6-4C39B5CFDBD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0100" y="0"/>
              <a:ext cx="11391900" cy="2095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67CA448-3C16-436E-8171-4BA1AFE8220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656" y="485352"/>
              <a:ext cx="1314709" cy="131470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467142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tăText 4">
            <a:extLst>
              <a:ext uri="{FF2B5EF4-FFF2-40B4-BE49-F238E27FC236}">
                <a16:creationId xmlns:a16="http://schemas.microsoft.com/office/drawing/2014/main" id="{0BF89C2B-C9FF-43CD-8C77-B08F2D6F12BB}"/>
              </a:ext>
            </a:extLst>
          </p:cNvPr>
          <p:cNvSpPr txBox="1"/>
          <p:nvPr/>
        </p:nvSpPr>
        <p:spPr>
          <a:xfrm>
            <a:off x="4038600" y="1413946"/>
            <a:ext cx="7351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o-RO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Cadrul de reglementare</a:t>
            </a:r>
          </a:p>
        </p:txBody>
      </p:sp>
      <p:sp>
        <p:nvSpPr>
          <p:cNvPr id="9" name="CasetăText 8">
            <a:extLst>
              <a:ext uri="{FF2B5EF4-FFF2-40B4-BE49-F238E27FC236}">
                <a16:creationId xmlns:a16="http://schemas.microsoft.com/office/drawing/2014/main" id="{71E1B85C-B1A0-42F9-B768-814B7B7605A3}"/>
              </a:ext>
            </a:extLst>
          </p:cNvPr>
          <p:cNvSpPr txBox="1"/>
          <p:nvPr/>
        </p:nvSpPr>
        <p:spPr>
          <a:xfrm>
            <a:off x="80953" y="2032108"/>
            <a:ext cx="12030093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Autorizarea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instalațiilor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nucleare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realizează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conform 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Legii 111/1996 cu modificările și completările ulterioare și completată de normele de securitate nucleară privind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autorizarea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instalatiilor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nucleare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aprobate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Ordinul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Presedintelui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CNCAN nr. 336/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03.01.2019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și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publicate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Monitorul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Oficial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partea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I, nr. 5 din data de 03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ianuarie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(NSN-22)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Conform art. 18 din n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ormele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privind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autorizarea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instalaţiilor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nucleare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(NSN-22) cerințele pentru autorizare sunt: </a:t>
            </a:r>
          </a:p>
          <a:p>
            <a:endParaRPr lang="ro-RO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Cerințele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din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Legea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111/1996;</a:t>
            </a:r>
            <a:b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Cerințele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din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normele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emise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CNCAN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aplicabile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instalației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nucleare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b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Cerințele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din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codurile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și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standardele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acceptate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impuse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CNCAN;</a:t>
            </a:r>
            <a:b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Raportul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Final de Securitate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Nucleară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aflat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 ultima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revizie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acceptată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CNCAN;</a:t>
            </a:r>
            <a:b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Bazele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proiectare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ale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instalației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nucleare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b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Limitele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și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condițiile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din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autorizația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emisă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CNCAN;</a:t>
            </a:r>
            <a:b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Analizele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și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evaluările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securitate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nucleară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efectuate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pentru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demonstrarea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conformității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cu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cerințele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și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recomandările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din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normele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și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ghidurile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emise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CNCAN;</a:t>
            </a:r>
            <a:b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Prevederile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Sistemului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Management al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titularului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autorizație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b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Angajamentele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asumate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titularul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autorizație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procesul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autorizare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documentate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corespondența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oficială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și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minutele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ședință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emise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cadrul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procesului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autorizare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5D1F40F4-E79A-4B7E-B6A0-1A1536066FC5}"/>
              </a:ext>
            </a:extLst>
          </p:cNvPr>
          <p:cNvGrpSpPr/>
          <p:nvPr/>
        </p:nvGrpSpPr>
        <p:grpSpPr>
          <a:xfrm>
            <a:off x="237656" y="0"/>
            <a:ext cx="11954344" cy="2095500"/>
            <a:chOff x="237656" y="0"/>
            <a:chExt cx="11954344" cy="2095500"/>
          </a:xfrm>
        </p:grpSpPr>
        <p:pic>
          <p:nvPicPr>
            <p:cNvPr id="8" name="Picture 2" descr="https://sites.google.com/site/romaniamediagraphicsonline2/_/rsrc/1468755978825/steag-tricolor-png/211642253VC6m9Al%2004.png">
              <a:extLst>
                <a:ext uri="{FF2B5EF4-FFF2-40B4-BE49-F238E27FC236}">
                  <a16:creationId xmlns:a16="http://schemas.microsoft.com/office/drawing/2014/main" id="{1CF11E63-62BB-4596-B849-F2CA031652C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0100" y="0"/>
              <a:ext cx="11391900" cy="2095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3F8D168D-DE8A-45D2-9104-CD8C163F08E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656" y="485352"/>
              <a:ext cx="1314709" cy="131470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11085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tăText 4">
            <a:extLst>
              <a:ext uri="{FF2B5EF4-FFF2-40B4-BE49-F238E27FC236}">
                <a16:creationId xmlns:a16="http://schemas.microsoft.com/office/drawing/2014/main" id="{D09A38C7-276F-4C01-B2A2-312C8D062B40}"/>
              </a:ext>
            </a:extLst>
          </p:cNvPr>
          <p:cNvSpPr txBox="1"/>
          <p:nvPr/>
        </p:nvSpPr>
        <p:spPr>
          <a:xfrm>
            <a:off x="3751835" y="1316554"/>
            <a:ext cx="7351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o-RO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Procesul de autorizare</a:t>
            </a:r>
          </a:p>
        </p:txBody>
      </p:sp>
      <p:sp>
        <p:nvSpPr>
          <p:cNvPr id="9" name="CasetăText 8">
            <a:extLst>
              <a:ext uri="{FF2B5EF4-FFF2-40B4-BE49-F238E27FC236}">
                <a16:creationId xmlns:a16="http://schemas.microsoft.com/office/drawing/2014/main" id="{B70B5709-837A-48FF-B7F0-9E2E3C81FA1B}"/>
              </a:ext>
            </a:extLst>
          </p:cNvPr>
          <p:cNvSpPr txBox="1"/>
          <p:nvPr/>
        </p:nvSpPr>
        <p:spPr>
          <a:xfrm>
            <a:off x="161907" y="1998721"/>
            <a:ext cx="1203009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În conformitate cu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Normele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privind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autorizarea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instalaţiilor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nucleare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NSN 22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și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Normele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privind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transparența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decizională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procesul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autorizare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instalaţiilor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nucleare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(NSN-25),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acesta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o-RO">
                <a:latin typeface="Times New Roman" panose="02020603050405020304" pitchFamily="18" charset="0"/>
                <a:cs typeface="Times New Roman" panose="02020603050405020304" pitchFamily="18" charset="0"/>
              </a:rPr>
              <a:t>se desfasoară 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dupa cum urmează: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o-RO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a) verificarea cererii depuse de </a:t>
            </a:r>
            <a:r>
              <a:rPr lang="ro-RO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organizaţia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solicitantă de </a:t>
            </a:r>
            <a:r>
              <a:rPr lang="ro-RO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autorizaţie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pentru a determina dacă include toate documentele şi </a:t>
            </a:r>
            <a:r>
              <a:rPr lang="ro-RO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informaţiile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necesare, conform prezentelor norme;  </a:t>
            </a:r>
          </a:p>
          <a:p>
            <a:pPr algn="l"/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 b) informarea solicitantului de </a:t>
            </a:r>
            <a:r>
              <a:rPr lang="ro-RO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autorizaţie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despre necesitatea furnizării de documente şi </a:t>
            </a:r>
            <a:r>
              <a:rPr lang="ro-RO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informaţii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suplimentare, în </a:t>
            </a:r>
            <a:r>
              <a:rPr lang="ro-RO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situaţia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în care </a:t>
            </a:r>
            <a:r>
              <a:rPr lang="ro-RO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documentaţia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autorizare depusă este incompletă;  </a:t>
            </a:r>
          </a:p>
          <a:p>
            <a:pPr algn="l"/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 c) analiza şi evaluarea </a:t>
            </a:r>
            <a:r>
              <a:rPr lang="ro-RO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documentaţiei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autorizare, în particular evaluarea </a:t>
            </a:r>
            <a:r>
              <a:rPr lang="ro-RO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documentaţiei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securitate nucleară a </a:t>
            </a:r>
            <a:r>
              <a:rPr lang="ro-RO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instalaţiei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nucleare, pentru verificarea </a:t>
            </a:r>
            <a:r>
              <a:rPr lang="ro-RO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conformităţii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cu prevederile legale şi reglementările aplicabile;  </a:t>
            </a:r>
          </a:p>
          <a:p>
            <a:pPr algn="l"/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 d) solicitarea de clarificări, documente şi </a:t>
            </a:r>
            <a:r>
              <a:rPr lang="ro-RO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informaţii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suplimentare care trebuie puse la </a:t>
            </a:r>
            <a:r>
              <a:rPr lang="ro-RO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dispoziţia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CNCAN pentru analiză şi evaluare, acolo unde este necesar;  </a:t>
            </a:r>
          </a:p>
          <a:p>
            <a:pPr algn="l"/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  e) efectuarea </a:t>
            </a:r>
            <a:r>
              <a:rPr lang="ro-RO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inspecţiilor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pentru verificarea </a:t>
            </a:r>
            <a:r>
              <a:rPr lang="ro-RO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conformităţii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cu prevederile legale şi reglementările aplicabile;  </a:t>
            </a:r>
          </a:p>
          <a:p>
            <a:pPr algn="l"/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 f) dispunerea de </a:t>
            </a:r>
            <a:r>
              <a:rPr lang="ro-RO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acţiuni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corective, prin stabilirea de </a:t>
            </a:r>
            <a:r>
              <a:rPr lang="ro-RO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dispoziţii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în procesele-verbale de control, acolo unde este necesar;  </a:t>
            </a:r>
          </a:p>
          <a:p>
            <a:pPr algn="l"/>
            <a:endParaRPr lang="ro-RO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sites.google.com/site/romaniamediagraphicsonline2/_/rsrc/1468755978825/steag-tricolor-png/211642253VC6m9Al%2004.png">
            <a:extLst>
              <a:ext uri="{FF2B5EF4-FFF2-40B4-BE49-F238E27FC236}">
                <a16:creationId xmlns:a16="http://schemas.microsoft.com/office/drawing/2014/main" id="{5465653C-EE28-4A9F-8464-7C0ADB96CE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" y="0"/>
            <a:ext cx="11391900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41CF18E-9F29-47C0-B485-D51EA96340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656" y="485352"/>
            <a:ext cx="1314709" cy="1314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4823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tăText 4">
            <a:extLst>
              <a:ext uri="{FF2B5EF4-FFF2-40B4-BE49-F238E27FC236}">
                <a16:creationId xmlns:a16="http://schemas.microsoft.com/office/drawing/2014/main" id="{D1D6391B-8AB8-4777-BB03-4A5E4446D4A6}"/>
              </a:ext>
            </a:extLst>
          </p:cNvPr>
          <p:cNvSpPr txBox="1"/>
          <p:nvPr/>
        </p:nvSpPr>
        <p:spPr>
          <a:xfrm>
            <a:off x="4038600" y="1413946"/>
            <a:ext cx="7351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o-RO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Procesul de autorizare</a:t>
            </a:r>
          </a:p>
        </p:txBody>
      </p:sp>
      <p:sp>
        <p:nvSpPr>
          <p:cNvPr id="9" name="CasetăText 8">
            <a:extLst>
              <a:ext uri="{FF2B5EF4-FFF2-40B4-BE49-F238E27FC236}">
                <a16:creationId xmlns:a16="http://schemas.microsoft.com/office/drawing/2014/main" id="{BB8D3146-D432-4FF5-98AD-FFBA49A62536}"/>
              </a:ext>
            </a:extLst>
          </p:cNvPr>
          <p:cNvSpPr txBox="1"/>
          <p:nvPr/>
        </p:nvSpPr>
        <p:spPr>
          <a:xfrm>
            <a:off x="130240" y="2382689"/>
            <a:ext cx="1191134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g) analiza integrată a datelor provenind din evaluarea documentaţiei de autorizare, în particular din evaluarea documentaţiei de securitate nucleară a instalaţiei nucleare şi din constatările făcute în cadrul inspecţiilor, inclusiv din verificarea implementării tuturor acţiunilor corective dispuse, pentru a stabili dacă sunt îndeplinite toate prevederile legale şi cerinţele din reglementările aplicabile;  </a:t>
            </a:r>
          </a:p>
          <a:p>
            <a:pPr algn="l"/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* Informarea publicului și organizarea dezbaterilor publice în procesul și fazele de autorizare specifice pentru ciclul de viață al instalației nucleare.</a:t>
            </a:r>
          </a:p>
          <a:p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 h)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documentarea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bazelor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pentru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decizia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eliberare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autorizaţiei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situaţia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care CNCAN a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constatat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îndeplinirea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tuturor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prevederilor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legale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şi a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cerinţelor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din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reglementările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aplicabile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  </a:t>
            </a:r>
          </a:p>
          <a:p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eliberarea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autorizaţiei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care se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consemnează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limitele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şi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condiţiile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impuse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CNCAN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titularului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autorizaţie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  </a:t>
            </a:r>
          </a:p>
          <a:p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j)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verificarea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prin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analize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evaluări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şi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inspecţii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efectuate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mod periodic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inopinat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modului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care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titularul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autorizaţie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asigură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conformitatea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cu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prevederile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legale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reglementările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aplicabile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şi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limitele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şi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condiţiile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din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autorizaţie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pe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toată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perioada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valabilitate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autorizaţiei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 </a:t>
            </a:r>
          </a:p>
          <a:p>
            <a:pPr algn="l"/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8F98B3D-FE80-4CF4-A6AA-D480EF50E250}"/>
              </a:ext>
            </a:extLst>
          </p:cNvPr>
          <p:cNvGrpSpPr/>
          <p:nvPr/>
        </p:nvGrpSpPr>
        <p:grpSpPr>
          <a:xfrm>
            <a:off x="237656" y="0"/>
            <a:ext cx="11954344" cy="2095500"/>
            <a:chOff x="237656" y="0"/>
            <a:chExt cx="11954344" cy="2095500"/>
          </a:xfrm>
        </p:grpSpPr>
        <p:pic>
          <p:nvPicPr>
            <p:cNvPr id="8" name="Picture 2" descr="https://sites.google.com/site/romaniamediagraphicsonline2/_/rsrc/1468755978825/steag-tricolor-png/211642253VC6m9Al%2004.png">
              <a:extLst>
                <a:ext uri="{FF2B5EF4-FFF2-40B4-BE49-F238E27FC236}">
                  <a16:creationId xmlns:a16="http://schemas.microsoft.com/office/drawing/2014/main" id="{C57CF30F-3FC2-4F90-843C-7986F699F32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0100" y="0"/>
              <a:ext cx="11391900" cy="2095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50788CD0-AC8A-410C-B48C-17056DBAB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656" y="485352"/>
              <a:ext cx="1314709" cy="131470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632483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tăText 4">
            <a:extLst>
              <a:ext uri="{FF2B5EF4-FFF2-40B4-BE49-F238E27FC236}">
                <a16:creationId xmlns:a16="http://schemas.microsoft.com/office/drawing/2014/main" id="{5D7F5DFC-3E55-498F-943C-D6C1B125289E}"/>
              </a:ext>
            </a:extLst>
          </p:cNvPr>
          <p:cNvSpPr txBox="1"/>
          <p:nvPr/>
        </p:nvSpPr>
        <p:spPr>
          <a:xfrm>
            <a:off x="4038600" y="1413946"/>
            <a:ext cx="7351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o-RO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Procesul de autorizare</a:t>
            </a:r>
          </a:p>
        </p:txBody>
      </p:sp>
      <p:sp>
        <p:nvSpPr>
          <p:cNvPr id="9" name="CasetăText 8">
            <a:extLst>
              <a:ext uri="{FF2B5EF4-FFF2-40B4-BE49-F238E27FC236}">
                <a16:creationId xmlns:a16="http://schemas.microsoft.com/office/drawing/2014/main" id="{32CC4F48-B1D0-41D4-9CE8-45F1F6709AE6}"/>
              </a:ext>
            </a:extLst>
          </p:cNvPr>
          <p:cNvSpPr txBox="1"/>
          <p:nvPr/>
        </p:nvSpPr>
        <p:spPr>
          <a:xfrm>
            <a:off x="161907" y="2285413"/>
            <a:ext cx="12030093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Pentru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reînnoirea</a:t>
            </a:r>
            <a:r>
              <a:rPr lang="en-GB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autorizației</a:t>
            </a:r>
            <a:r>
              <a:rPr lang="en-GB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exploatare</a:t>
            </a:r>
            <a:r>
              <a:rPr lang="en-GB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Unității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a CNE Cernavodă, CNCAN </a:t>
            </a:r>
            <a:r>
              <a:rPr lang="ro-RO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avut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ro-RO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vedere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următoarele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obiective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generale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care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trebuie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îndeplinite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solicitantul</a:t>
            </a:r>
            <a:r>
              <a:rPr lang="en-GB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autorizaţie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o-RO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Societatea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Națională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Nuclearelectrica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S.A.,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pentru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demonstra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conformitatea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cu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legislația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ro-RO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vigoare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o-RO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GB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Respectarea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limitelor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şi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condiţiilor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din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autorizațiile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existente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Conformitatea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proiectului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instalaţiei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nucleare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cu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bazele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proiectare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și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bazele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</a:t>
            </a:r>
            <a:r>
              <a:rPr lang="ro-RO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autorizare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Actualizarea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continuă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analizelor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și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evaluărilor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securitate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nucleară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o-RO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mplementarea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proceselor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sistemului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management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integrat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Asigurarea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respectării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cerințelor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reglementare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și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acțiunile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implementare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cerinţelor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și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recomandărilor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noi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din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normele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și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ghidurile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emise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CNCAN;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Utilizarea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experienței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exploatare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pentru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îmbunătățirea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continuă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securității</a:t>
            </a:r>
            <a:r>
              <a:rPr lang="ro-RO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nucleare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it-IT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Revizuirea periodică a securității nucleare;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Implementarea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dispozițiilor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stabilite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CNCAN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prin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procesele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verbale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control</a:t>
            </a:r>
            <a:r>
              <a:rPr lang="ro-RO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7A68F536-0DE6-48DC-9EBF-FF748B58BD2D}"/>
              </a:ext>
            </a:extLst>
          </p:cNvPr>
          <p:cNvGrpSpPr/>
          <p:nvPr/>
        </p:nvGrpSpPr>
        <p:grpSpPr>
          <a:xfrm>
            <a:off x="237656" y="0"/>
            <a:ext cx="11954344" cy="2095500"/>
            <a:chOff x="237656" y="0"/>
            <a:chExt cx="11954344" cy="2095500"/>
          </a:xfrm>
        </p:grpSpPr>
        <p:pic>
          <p:nvPicPr>
            <p:cNvPr id="8" name="Picture 2" descr="https://sites.google.com/site/romaniamediagraphicsonline2/_/rsrc/1468755978825/steag-tricolor-png/211642253VC6m9Al%2004.png">
              <a:extLst>
                <a:ext uri="{FF2B5EF4-FFF2-40B4-BE49-F238E27FC236}">
                  <a16:creationId xmlns:a16="http://schemas.microsoft.com/office/drawing/2014/main" id="{53355C91-5560-4BFA-9203-D2575B86924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0100" y="0"/>
              <a:ext cx="11391900" cy="2095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5BE0E2D0-531F-4726-9A0C-DB5E6649323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656" y="485352"/>
              <a:ext cx="1314709" cy="131470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418049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tăText 4">
            <a:extLst>
              <a:ext uri="{FF2B5EF4-FFF2-40B4-BE49-F238E27FC236}">
                <a16:creationId xmlns:a16="http://schemas.microsoft.com/office/drawing/2014/main" id="{C4DEE4F0-A157-4F4B-9FC7-29B697B52FD2}"/>
              </a:ext>
            </a:extLst>
          </p:cNvPr>
          <p:cNvSpPr txBox="1"/>
          <p:nvPr/>
        </p:nvSpPr>
        <p:spPr>
          <a:xfrm>
            <a:off x="4038600" y="1413946"/>
            <a:ext cx="7351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o-RO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Procesul de autorizare</a:t>
            </a:r>
          </a:p>
        </p:txBody>
      </p:sp>
      <p:sp>
        <p:nvSpPr>
          <p:cNvPr id="9" name="CasetăText 8">
            <a:extLst>
              <a:ext uri="{FF2B5EF4-FFF2-40B4-BE49-F238E27FC236}">
                <a16:creationId xmlns:a16="http://schemas.microsoft.com/office/drawing/2014/main" id="{19A6ECEA-5515-4D90-92D9-307EEDDA88CA}"/>
              </a:ext>
            </a:extLst>
          </p:cNvPr>
          <p:cNvSpPr txBox="1"/>
          <p:nvPr/>
        </p:nvSpPr>
        <p:spPr>
          <a:xfrm>
            <a:off x="80954" y="1921345"/>
            <a:ext cx="1181812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endParaRPr lang="ro-RO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ro-RO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endParaRPr lang="ro-RO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endParaRPr lang="ro-RO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Demonstrarea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punerii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practică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acestor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obiective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s-a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realizat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evaluarea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documentației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transmise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cadrul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procesului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autorizare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și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inspecțiile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efectuate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către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reprezentanții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CNCAN.</a:t>
            </a:r>
            <a:endParaRPr lang="ro-RO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Atât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evaluarea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documentației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bază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autorizare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cât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și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inspecțiile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efectuate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amplasamentul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CNE Cernavodă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reprezintă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activități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control ale CNCAN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relevante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pentru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procesul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autorizare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4C9B0BFB-83BA-461A-A959-713436FDD843}"/>
              </a:ext>
            </a:extLst>
          </p:cNvPr>
          <p:cNvGrpSpPr/>
          <p:nvPr/>
        </p:nvGrpSpPr>
        <p:grpSpPr>
          <a:xfrm>
            <a:off x="237656" y="0"/>
            <a:ext cx="11954344" cy="2095500"/>
            <a:chOff x="237656" y="0"/>
            <a:chExt cx="11954344" cy="2095500"/>
          </a:xfrm>
        </p:grpSpPr>
        <p:pic>
          <p:nvPicPr>
            <p:cNvPr id="16" name="Picture 2" descr="https://sites.google.com/site/romaniamediagraphicsonline2/_/rsrc/1468755978825/steag-tricolor-png/211642253VC6m9Al%2004.png">
              <a:extLst>
                <a:ext uri="{FF2B5EF4-FFF2-40B4-BE49-F238E27FC236}">
                  <a16:creationId xmlns:a16="http://schemas.microsoft.com/office/drawing/2014/main" id="{65E19625-E30D-4438-BC57-484D7E3BE51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0100" y="0"/>
              <a:ext cx="11391900" cy="2095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37696D4B-9AE3-4B88-B127-A8C1875C2DA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656" y="485352"/>
              <a:ext cx="1314709" cy="131470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374803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tăText 4">
            <a:extLst>
              <a:ext uri="{FF2B5EF4-FFF2-40B4-BE49-F238E27FC236}">
                <a16:creationId xmlns:a16="http://schemas.microsoft.com/office/drawing/2014/main" id="{C5C3FE5E-69B4-47ED-8A4E-933900B4A89B}"/>
              </a:ext>
            </a:extLst>
          </p:cNvPr>
          <p:cNvSpPr txBox="1"/>
          <p:nvPr/>
        </p:nvSpPr>
        <p:spPr>
          <a:xfrm>
            <a:off x="4038600" y="1413946"/>
            <a:ext cx="7351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o-RO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Documentația de securitate nucleară</a:t>
            </a:r>
          </a:p>
        </p:txBody>
      </p:sp>
      <p:sp>
        <p:nvSpPr>
          <p:cNvPr id="9" name="CasetăText 8">
            <a:extLst>
              <a:ext uri="{FF2B5EF4-FFF2-40B4-BE49-F238E27FC236}">
                <a16:creationId xmlns:a16="http://schemas.microsoft.com/office/drawing/2014/main" id="{2DB8DFDF-6D7D-4A3A-A063-2A2DBEDE2498}"/>
              </a:ext>
            </a:extLst>
          </p:cNvPr>
          <p:cNvSpPr txBox="1"/>
          <p:nvPr/>
        </p:nvSpPr>
        <p:spPr>
          <a:xfrm>
            <a:off x="80953" y="2413833"/>
            <a:ext cx="1203009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CNCAN a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efectuat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verificarea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și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evaluarea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documentației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securitate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nucleară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pentru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Unitatea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a CNE Cernavodă,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pentru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stabili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conformitatea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cu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legislația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vigoare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o-RO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Documentația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evaluată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include:</a:t>
            </a:r>
            <a:endParaRPr lang="ro-RO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Documentația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anexată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cererea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reînnoire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autorizației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exploatare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conform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Normelor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privind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autorizarea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instalaţiilor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nucleare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publicate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Monitorul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Oficial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Partea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 nr. 5 din 03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ianuarie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2019;</a:t>
            </a:r>
            <a:endParaRPr lang="ro-RO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Documentația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aferentă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procesului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revizuire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periodică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securității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nucleare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conform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Normelor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privind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revizuirea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periodică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securităţii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nucleare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pentru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centralele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nucleare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publicate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Monitorul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Oficial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nr. 439 din 22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2006;</a:t>
            </a:r>
            <a:endParaRPr lang="ro-RO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o-RO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Raportul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Final de Securitate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Nucleară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actualizat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conform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Ghidului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privind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formatul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cadru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și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conținutul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Raportului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Final de Securitate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Nucleară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pentru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centralele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nuclearoelectrice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publicat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Monitorul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Oficial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Partea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 nr. 752 din 08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octombrie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2015;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8B0D95F-3E59-4097-93CA-8D441A76B6C9}"/>
              </a:ext>
            </a:extLst>
          </p:cNvPr>
          <p:cNvGrpSpPr/>
          <p:nvPr/>
        </p:nvGrpSpPr>
        <p:grpSpPr>
          <a:xfrm>
            <a:off x="237656" y="0"/>
            <a:ext cx="11954344" cy="2095500"/>
            <a:chOff x="237656" y="0"/>
            <a:chExt cx="11954344" cy="2095500"/>
          </a:xfrm>
        </p:grpSpPr>
        <p:pic>
          <p:nvPicPr>
            <p:cNvPr id="8" name="Picture 2" descr="https://sites.google.com/site/romaniamediagraphicsonline2/_/rsrc/1468755978825/steag-tricolor-png/211642253VC6m9Al%2004.png">
              <a:extLst>
                <a:ext uri="{FF2B5EF4-FFF2-40B4-BE49-F238E27FC236}">
                  <a16:creationId xmlns:a16="http://schemas.microsoft.com/office/drawing/2014/main" id="{E29FEEE1-DE8B-4AE0-A283-7795C4B58D6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0100" y="0"/>
              <a:ext cx="11391900" cy="2095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7464488E-C389-4BB0-875E-854CDD31CA9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656" y="485352"/>
              <a:ext cx="1314709" cy="131470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476486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tăText 4">
            <a:extLst>
              <a:ext uri="{FF2B5EF4-FFF2-40B4-BE49-F238E27FC236}">
                <a16:creationId xmlns:a16="http://schemas.microsoft.com/office/drawing/2014/main" id="{C5C3FE5E-69B4-47ED-8A4E-933900B4A89B}"/>
              </a:ext>
            </a:extLst>
          </p:cNvPr>
          <p:cNvSpPr txBox="1"/>
          <p:nvPr/>
        </p:nvSpPr>
        <p:spPr>
          <a:xfrm>
            <a:off x="4038600" y="1413946"/>
            <a:ext cx="7351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o-RO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Documentația de securitate nucleară</a:t>
            </a:r>
          </a:p>
        </p:txBody>
      </p:sp>
      <p:sp>
        <p:nvSpPr>
          <p:cNvPr id="9" name="CasetăText 8">
            <a:extLst>
              <a:ext uri="{FF2B5EF4-FFF2-40B4-BE49-F238E27FC236}">
                <a16:creationId xmlns:a16="http://schemas.microsoft.com/office/drawing/2014/main" id="{2DB8DFDF-6D7D-4A3A-A063-2A2DBEDE2498}"/>
              </a:ext>
            </a:extLst>
          </p:cNvPr>
          <p:cNvSpPr txBox="1"/>
          <p:nvPr/>
        </p:nvSpPr>
        <p:spPr>
          <a:xfrm>
            <a:off x="80953" y="2413833"/>
            <a:ext cx="12030093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Analizele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deterministe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și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evaluările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probabilistice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securitate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nucleară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conform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normelor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specifice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Normele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privind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analizele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deterministe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securitate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nucleară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pentru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instalaţiile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nucleare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publicate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Monitorul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Oficial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Partea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 nr. 876 din 31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octombrie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2019,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respectiv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Normele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privind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evaluările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probabilistice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Securitate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nucleară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publicate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Monitorul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Oficial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Partea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 nr. 980 din 07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decembrie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2006;</a:t>
            </a:r>
            <a:endParaRPr lang="ro-RO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Documentaţia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securitate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nucleară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transmisă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pentru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aprobarea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modificărilor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proiect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permanente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și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temporare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o-RO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Documentația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securitate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nucleară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aferentă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îmbunătățirilor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proiect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implementate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pentru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ține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cont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experiența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exploatare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inclusiv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rezultatele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evaluărilor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tip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“teste de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stres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efectuate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după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accidentul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la Fukushima Daiichi din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Japonia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din 2011;</a:t>
            </a:r>
            <a:endParaRPr lang="ro-RO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Planurile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programele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și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procedurile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management ale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îmbătrânirii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pentru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sistemele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și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structurile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cu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funcții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securitate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nucleară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o-RO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Planurile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programele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și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procedurile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privind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pregătirea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personalului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cu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funcții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importante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pentru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securitatea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și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siguranța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nucleară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o-RO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21C5ADBB-2FA9-4EC2-B721-19FCEF30E745}"/>
              </a:ext>
            </a:extLst>
          </p:cNvPr>
          <p:cNvGrpSpPr/>
          <p:nvPr/>
        </p:nvGrpSpPr>
        <p:grpSpPr>
          <a:xfrm>
            <a:off x="237656" y="0"/>
            <a:ext cx="11954344" cy="2095500"/>
            <a:chOff x="237656" y="0"/>
            <a:chExt cx="11954344" cy="2095500"/>
          </a:xfrm>
        </p:grpSpPr>
        <p:pic>
          <p:nvPicPr>
            <p:cNvPr id="8" name="Picture 2" descr="https://sites.google.com/site/romaniamediagraphicsonline2/_/rsrc/1468755978825/steag-tricolor-png/211642253VC6m9Al%2004.png">
              <a:extLst>
                <a:ext uri="{FF2B5EF4-FFF2-40B4-BE49-F238E27FC236}">
                  <a16:creationId xmlns:a16="http://schemas.microsoft.com/office/drawing/2014/main" id="{30B5A9A9-B360-464D-8812-1480579102B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0100" y="0"/>
              <a:ext cx="11391900" cy="2095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BDF1C47F-7805-4C88-A5D0-57CDEC03C23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656" y="485352"/>
              <a:ext cx="1314709" cy="131470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309858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tăText 4">
            <a:extLst>
              <a:ext uri="{FF2B5EF4-FFF2-40B4-BE49-F238E27FC236}">
                <a16:creationId xmlns:a16="http://schemas.microsoft.com/office/drawing/2014/main" id="{C5C3FE5E-69B4-47ED-8A4E-933900B4A89B}"/>
              </a:ext>
            </a:extLst>
          </p:cNvPr>
          <p:cNvSpPr txBox="1"/>
          <p:nvPr/>
        </p:nvSpPr>
        <p:spPr>
          <a:xfrm>
            <a:off x="4038600" y="1413946"/>
            <a:ext cx="7351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o-RO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Documentația de securitate nucleară</a:t>
            </a:r>
          </a:p>
        </p:txBody>
      </p:sp>
      <p:sp>
        <p:nvSpPr>
          <p:cNvPr id="9" name="CasetăText 8">
            <a:extLst>
              <a:ext uri="{FF2B5EF4-FFF2-40B4-BE49-F238E27FC236}">
                <a16:creationId xmlns:a16="http://schemas.microsoft.com/office/drawing/2014/main" id="{2DB8DFDF-6D7D-4A3A-A063-2A2DBEDE2498}"/>
              </a:ext>
            </a:extLst>
          </p:cNvPr>
          <p:cNvSpPr txBox="1"/>
          <p:nvPr/>
        </p:nvSpPr>
        <p:spPr>
          <a:xfrm>
            <a:off x="80953" y="1779687"/>
            <a:ext cx="12030093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o-RO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Procedurile de operare, supraveghere, testare, întreținere și inspecții în funcționare și diferitele rapoarte tehnice aferente efectuării acestor activități;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o-RO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Procedurile de răspuns la tranzienți și situații de accident;</a:t>
            </a:r>
          </a:p>
          <a:p>
            <a:pPr algn="just"/>
            <a:endParaRPr lang="ro-RO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Planul și procedurile de pregătire și răspuns la situații de urgență;</a:t>
            </a:r>
          </a:p>
          <a:p>
            <a:pPr algn="just"/>
            <a:endParaRPr lang="ro-RO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Rapoartele privind performanța în exploatare a instalației nuclear. </a:t>
            </a:r>
          </a:p>
          <a:p>
            <a:pPr algn="just"/>
            <a:endParaRPr lang="ro-RO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Verificările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efectuate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CNCAN au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inclus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atât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documentația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transmisă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cursul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anului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2020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pentru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susținerea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cererii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reautorizare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cât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și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verificările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efectuate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mod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continuu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la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ultima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reautorizare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Unității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din 2013.</a:t>
            </a:r>
          </a:p>
          <a:p>
            <a:pPr algn="just"/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Verificările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continue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includ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evaluarea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procedurilor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CNE Cernavodă ale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căror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revizii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sunt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aflate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controlul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CNCAN,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evaluarea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modificărilor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proiect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permanente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și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temporare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evaluarea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actualizărilor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Raportului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Final de Securitate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Nucleară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și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Manualului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Management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Integrat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Atât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procesul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evaluare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securității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nucleare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Unităților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CNE Cernavodă,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cât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și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procesul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inspecție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reprezintă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procese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bază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ale CNCAN, care se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desfășoară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continuu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toată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durata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valabilitate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unei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autorizații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iar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rezultatele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acestora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sunt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utilizate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procesul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reînnoire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autorizațiilor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C1934C9-062A-4533-9ED6-2786BA7688FE}"/>
              </a:ext>
            </a:extLst>
          </p:cNvPr>
          <p:cNvGrpSpPr/>
          <p:nvPr/>
        </p:nvGrpSpPr>
        <p:grpSpPr>
          <a:xfrm>
            <a:off x="237656" y="0"/>
            <a:ext cx="11954344" cy="2095500"/>
            <a:chOff x="237656" y="0"/>
            <a:chExt cx="11954344" cy="2095500"/>
          </a:xfrm>
        </p:grpSpPr>
        <p:pic>
          <p:nvPicPr>
            <p:cNvPr id="8" name="Picture 2" descr="https://sites.google.com/site/romaniamediagraphicsonline2/_/rsrc/1468755978825/steag-tricolor-png/211642253VC6m9Al%2004.png">
              <a:extLst>
                <a:ext uri="{FF2B5EF4-FFF2-40B4-BE49-F238E27FC236}">
                  <a16:creationId xmlns:a16="http://schemas.microsoft.com/office/drawing/2014/main" id="{3E04D123-4710-4A5F-8840-66A51F91220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0100" y="0"/>
              <a:ext cx="11391900" cy="2095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335A7161-AD12-4FA6-A6FB-C3483843B8F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656" y="485352"/>
              <a:ext cx="1314709" cy="131470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691582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tăText 4">
            <a:extLst>
              <a:ext uri="{FF2B5EF4-FFF2-40B4-BE49-F238E27FC236}">
                <a16:creationId xmlns:a16="http://schemas.microsoft.com/office/drawing/2014/main" id="{C5C3FE5E-69B4-47ED-8A4E-933900B4A89B}"/>
              </a:ext>
            </a:extLst>
          </p:cNvPr>
          <p:cNvSpPr txBox="1"/>
          <p:nvPr/>
        </p:nvSpPr>
        <p:spPr>
          <a:xfrm>
            <a:off x="4038600" y="1413946"/>
            <a:ext cx="7351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o-RO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Inspecția instalațiilor nucleare</a:t>
            </a:r>
          </a:p>
        </p:txBody>
      </p:sp>
      <p:sp>
        <p:nvSpPr>
          <p:cNvPr id="9" name="CasetăText 8">
            <a:extLst>
              <a:ext uri="{FF2B5EF4-FFF2-40B4-BE49-F238E27FC236}">
                <a16:creationId xmlns:a16="http://schemas.microsoft.com/office/drawing/2014/main" id="{2DB8DFDF-6D7D-4A3A-A063-2A2DBEDE2498}"/>
              </a:ext>
            </a:extLst>
          </p:cNvPr>
          <p:cNvSpPr txBox="1"/>
          <p:nvPr/>
        </p:nvSpPr>
        <p:spPr>
          <a:xfrm>
            <a:off x="272745" y="2095500"/>
            <a:ext cx="1155903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o-RO" dirty="0"/>
          </a:p>
          <a:p>
            <a:endParaRPr lang="ro-RO" dirty="0"/>
          </a:p>
          <a:p>
            <a:endParaRPr lang="ro-RO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CNCAN </a:t>
            </a:r>
            <a:r>
              <a:rPr lang="en-GB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supraveghează</a:t>
            </a: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continuu</a:t>
            </a: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exploatarea</a:t>
            </a: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siguranță</a:t>
            </a: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Unităților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CNE Cernavodă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și</a:t>
            </a:r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conformitatea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cu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cerințele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din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reglementări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autorizațiile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vigoare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și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limitele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și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condițiile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tehnice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operare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o-RO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o-RO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Inspecțiile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efectuate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CNCAN la CNE Cernavodă de la ultima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reautorizare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Unității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și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până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prezent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includ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7A88ADF3-4F12-49C5-B8A4-5A79E1C3C278}"/>
              </a:ext>
            </a:extLst>
          </p:cNvPr>
          <p:cNvGrpSpPr/>
          <p:nvPr/>
        </p:nvGrpSpPr>
        <p:grpSpPr>
          <a:xfrm>
            <a:off x="237656" y="0"/>
            <a:ext cx="11954344" cy="2095500"/>
            <a:chOff x="237656" y="0"/>
            <a:chExt cx="11954344" cy="2095500"/>
          </a:xfrm>
        </p:grpSpPr>
        <p:pic>
          <p:nvPicPr>
            <p:cNvPr id="8" name="Picture 2" descr="https://sites.google.com/site/romaniamediagraphicsonline2/_/rsrc/1468755978825/steag-tricolor-png/211642253VC6m9Al%2004.png">
              <a:extLst>
                <a:ext uri="{FF2B5EF4-FFF2-40B4-BE49-F238E27FC236}">
                  <a16:creationId xmlns:a16="http://schemas.microsoft.com/office/drawing/2014/main" id="{34FAF72A-1389-4E97-8CEE-F56AC40E823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0100" y="0"/>
              <a:ext cx="11391900" cy="2095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38499CB2-1E64-46C1-987B-0AD53E4245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656" y="485352"/>
              <a:ext cx="1314709" cy="131470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821290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tăText 4">
            <a:extLst>
              <a:ext uri="{FF2B5EF4-FFF2-40B4-BE49-F238E27FC236}">
                <a16:creationId xmlns:a16="http://schemas.microsoft.com/office/drawing/2014/main" id="{C5C3FE5E-69B4-47ED-8A4E-933900B4A89B}"/>
              </a:ext>
            </a:extLst>
          </p:cNvPr>
          <p:cNvSpPr txBox="1"/>
          <p:nvPr/>
        </p:nvSpPr>
        <p:spPr>
          <a:xfrm>
            <a:off x="3835399" y="1321435"/>
            <a:ext cx="7351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o-RO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Inspecția instalațiilor nucleare</a:t>
            </a:r>
          </a:p>
        </p:txBody>
      </p:sp>
      <p:sp>
        <p:nvSpPr>
          <p:cNvPr id="9" name="CasetăText 8">
            <a:extLst>
              <a:ext uri="{FF2B5EF4-FFF2-40B4-BE49-F238E27FC236}">
                <a16:creationId xmlns:a16="http://schemas.microsoft.com/office/drawing/2014/main" id="{2DB8DFDF-6D7D-4A3A-A063-2A2DBEDE2498}"/>
              </a:ext>
            </a:extLst>
          </p:cNvPr>
          <p:cNvSpPr txBox="1"/>
          <p:nvPr/>
        </p:nvSpPr>
        <p:spPr>
          <a:xfrm>
            <a:off x="-180304" y="2027504"/>
            <a:ext cx="120300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5" name="Group 7">
            <a:extLst>
              <a:ext uri="{FF2B5EF4-FFF2-40B4-BE49-F238E27FC236}">
                <a16:creationId xmlns:a16="http://schemas.microsoft.com/office/drawing/2014/main" id="{11D4E7C1-B67C-4AA5-8BF1-58EB9FBF3123}"/>
              </a:ext>
            </a:extLst>
          </p:cNvPr>
          <p:cNvGrpSpPr/>
          <p:nvPr/>
        </p:nvGrpSpPr>
        <p:grpSpPr>
          <a:xfrm rot="1200000">
            <a:off x="193181" y="2886433"/>
            <a:ext cx="292492" cy="3027022"/>
            <a:chOff x="1828800" y="2348917"/>
            <a:chExt cx="268448" cy="2684478"/>
          </a:xfrm>
        </p:grpSpPr>
        <p:sp>
          <p:nvSpPr>
            <p:cNvPr id="26" name="Isosceles Triangle 1">
              <a:extLst>
                <a:ext uri="{FF2B5EF4-FFF2-40B4-BE49-F238E27FC236}">
                  <a16:creationId xmlns:a16="http://schemas.microsoft.com/office/drawing/2014/main" id="{47928E44-D52D-4DCE-A755-A46CEE5B8C82}"/>
                </a:ext>
              </a:extLst>
            </p:cNvPr>
            <p:cNvSpPr/>
            <p:nvPr/>
          </p:nvSpPr>
          <p:spPr bwMode="auto">
            <a:xfrm>
              <a:off x="1828800" y="2348917"/>
              <a:ext cx="268448" cy="1342239"/>
            </a:xfrm>
            <a:prstGeom prst="triangle">
              <a:avLst/>
            </a:prstGeom>
            <a:solidFill>
              <a:srgbClr val="FF0000"/>
            </a:solidFill>
            <a:ln w="9525" cap="flat" cmpd="sng" algn="ctr">
              <a:solidFill>
                <a:sysClr val="windowText" lastClr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1" i="0" u="none" strike="noStrike" kern="0" cap="none" spc="0" normalizeH="0" baseline="0" noProof="0">
                <a:ln>
                  <a:noFill/>
                </a:ln>
                <a:solidFill>
                  <a:srgbClr val="993366"/>
                </a:solidFill>
                <a:effectLst/>
                <a:uLnTx/>
                <a:uFillTx/>
                <a:latin typeface="Times New Roman" pitchFamily="18" charset="0"/>
              </a:endParaRPr>
            </a:p>
          </p:txBody>
        </p:sp>
        <p:sp>
          <p:nvSpPr>
            <p:cNvPr id="27" name="Isosceles Triangle 2">
              <a:extLst>
                <a:ext uri="{FF2B5EF4-FFF2-40B4-BE49-F238E27FC236}">
                  <a16:creationId xmlns:a16="http://schemas.microsoft.com/office/drawing/2014/main" id="{1C79FDA6-577A-49AC-A1C7-073DF82596E6}"/>
                </a:ext>
              </a:extLst>
            </p:cNvPr>
            <p:cNvSpPr/>
            <p:nvPr/>
          </p:nvSpPr>
          <p:spPr bwMode="auto">
            <a:xfrm flipV="1">
              <a:off x="1828800" y="3691156"/>
              <a:ext cx="268448" cy="1342239"/>
            </a:xfrm>
            <a:prstGeom prst="triangle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1" i="0" u="none" strike="noStrike" kern="0" cap="none" spc="0" normalizeH="0" baseline="0" noProof="0">
                <a:ln>
                  <a:noFill/>
                </a:ln>
                <a:solidFill>
                  <a:srgbClr val="993366"/>
                </a:solidFill>
                <a:effectLst/>
                <a:uLnTx/>
                <a:uFillTx/>
                <a:latin typeface="Times New Roman" pitchFamily="18" charset="0"/>
              </a:endParaRPr>
            </a:p>
          </p:txBody>
        </p:sp>
      </p:grpSp>
      <p:sp>
        <p:nvSpPr>
          <p:cNvPr id="28" name="Oval 27">
            <a:extLst>
              <a:ext uri="{FF2B5EF4-FFF2-40B4-BE49-F238E27FC236}">
                <a16:creationId xmlns:a16="http://schemas.microsoft.com/office/drawing/2014/main" id="{79A174E1-2D5A-49D8-8B1A-A564596B3B03}"/>
              </a:ext>
            </a:extLst>
          </p:cNvPr>
          <p:cNvSpPr/>
          <p:nvPr/>
        </p:nvSpPr>
        <p:spPr bwMode="auto">
          <a:xfrm>
            <a:off x="53651" y="4164419"/>
            <a:ext cx="512618" cy="471055"/>
          </a:xfrm>
          <a:prstGeom prst="ellipse">
            <a:avLst/>
          </a:prstGeom>
          <a:solidFill>
            <a:srgbClr val="000000"/>
          </a:solidFill>
          <a:ln w="9525" cap="flat" cmpd="sng" algn="ctr">
            <a:solidFill>
              <a:sysClr val="windowText" lastClr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>
              <a:ln>
                <a:noFill/>
              </a:ln>
              <a:solidFill>
                <a:srgbClr val="993366"/>
              </a:solidFill>
              <a:effectLst/>
              <a:uLnTx/>
              <a:uFillTx/>
              <a:latin typeface="Times New Roman" pitchFamily="18" charset="0"/>
            </a:endParaRPr>
          </a:p>
        </p:txBody>
      </p:sp>
      <p:sp>
        <p:nvSpPr>
          <p:cNvPr id="29" name="Arc 28">
            <a:extLst>
              <a:ext uri="{FF2B5EF4-FFF2-40B4-BE49-F238E27FC236}">
                <a16:creationId xmlns:a16="http://schemas.microsoft.com/office/drawing/2014/main" id="{758BCA4C-462F-4FC1-89D9-A8B1891D0698}"/>
              </a:ext>
            </a:extLst>
          </p:cNvPr>
          <p:cNvSpPr/>
          <p:nvPr/>
        </p:nvSpPr>
        <p:spPr bwMode="auto">
          <a:xfrm>
            <a:off x="-1812654" y="2249156"/>
            <a:ext cx="4301579" cy="4301579"/>
          </a:xfrm>
          <a:prstGeom prst="arc">
            <a:avLst>
              <a:gd name="adj1" fmla="val 17403581"/>
              <a:gd name="adj2" fmla="val 4423739"/>
            </a:avLst>
          </a:prstGeom>
          <a:noFill/>
          <a:ln w="9525" cap="flat" cmpd="sng" algn="ctr">
            <a:solidFill>
              <a:sysClr val="windowText" lastClr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>
              <a:ln>
                <a:noFill/>
              </a:ln>
              <a:solidFill>
                <a:srgbClr val="993366"/>
              </a:solidFill>
              <a:effectLst/>
              <a:uLnTx/>
              <a:uFillTx/>
              <a:latin typeface="Times New Roman" pitchFamily="18" charset="0"/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C2D6B334-1C9C-44AD-B03D-F0CC64F74359}"/>
              </a:ext>
            </a:extLst>
          </p:cNvPr>
          <p:cNvSpPr/>
          <p:nvPr/>
        </p:nvSpPr>
        <p:spPr bwMode="auto">
          <a:xfrm>
            <a:off x="859556" y="2058080"/>
            <a:ext cx="550228" cy="523219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ysClr val="windowText" lastClr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o-RO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</a:rPr>
              <a:t>1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</a:endParaRPr>
          </a:p>
        </p:txBody>
      </p:sp>
      <p:sp>
        <p:nvSpPr>
          <p:cNvPr id="31" name="TextBox 33">
            <a:extLst>
              <a:ext uri="{FF2B5EF4-FFF2-40B4-BE49-F238E27FC236}">
                <a16:creationId xmlns:a16="http://schemas.microsoft.com/office/drawing/2014/main" id="{914F0FCC-EC8C-41AE-94E2-63D7B7F7974D}"/>
              </a:ext>
            </a:extLst>
          </p:cNvPr>
          <p:cNvSpPr txBox="1"/>
          <p:nvPr/>
        </p:nvSpPr>
        <p:spPr>
          <a:xfrm>
            <a:off x="1409783" y="1906210"/>
            <a:ext cx="861233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kumimoji="1" lang="ro-RO" sz="1400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Inspecții tematice, atât </a:t>
            </a:r>
            <a:r>
              <a:rPr kumimoji="1" lang="ro-RO" sz="14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anunțate</a:t>
            </a:r>
            <a:r>
              <a:rPr kumimoji="1" lang="ro-RO" sz="1400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cât și </a:t>
            </a:r>
            <a:r>
              <a:rPr kumimoji="1" lang="ro-RO" sz="14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neanunțate</a:t>
            </a:r>
            <a:r>
              <a:rPr kumimoji="1" lang="ro-RO" sz="1400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precum și</a:t>
            </a:r>
            <a:r>
              <a:rPr kumimoji="1" lang="ro-RO" sz="14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supravegherea și verificarea </a:t>
            </a:r>
            <a:r>
              <a:rPr kumimoji="1" lang="ro-RO" sz="1400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modului în care titularul de autorizație a implementat măsurile necesare pentru asigurarea continuității activităților de bază și menținerea securității nucleare pe </a:t>
            </a:r>
            <a:r>
              <a:rPr kumimoji="1" lang="ro-RO" sz="14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perioada pandemiei COVID -19</a:t>
            </a:r>
            <a:endParaRPr lang="en-US" sz="1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2B9D2EEB-E933-4D74-B882-E7DBAEF3CE42}"/>
              </a:ext>
            </a:extLst>
          </p:cNvPr>
          <p:cNvSpPr/>
          <p:nvPr/>
        </p:nvSpPr>
        <p:spPr bwMode="auto">
          <a:xfrm>
            <a:off x="1682762" y="2696802"/>
            <a:ext cx="607266" cy="523220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ysClr val="windowText" lastClr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o-RO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</a:rPr>
              <a:t>2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</a:endParaRPr>
          </a:p>
        </p:txBody>
      </p:sp>
      <p:sp>
        <p:nvSpPr>
          <p:cNvPr id="33" name="TextBox 44">
            <a:extLst>
              <a:ext uri="{FF2B5EF4-FFF2-40B4-BE49-F238E27FC236}">
                <a16:creationId xmlns:a16="http://schemas.microsoft.com/office/drawing/2014/main" id="{C75A0BA7-B178-4E2D-9631-A32372AA517C}"/>
              </a:ext>
            </a:extLst>
          </p:cNvPr>
          <p:cNvSpPr txBox="1"/>
          <p:nvPr/>
        </p:nvSpPr>
        <p:spPr>
          <a:xfrm>
            <a:off x="2307461" y="2606375"/>
            <a:ext cx="771465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0488" marR="0" lvl="0" indent="0" algn="just" defTabSz="91440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A50021"/>
              </a:buClr>
              <a:buSzTx/>
              <a:buFontTx/>
              <a:buNone/>
              <a:tabLst/>
              <a:defRPr/>
            </a:pPr>
            <a:r>
              <a:rPr kumimoji="1" lang="ro-RO" sz="1400" b="0" i="0" u="none" strike="noStrike" kern="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Inspecții </a:t>
            </a:r>
            <a:r>
              <a:rPr kumimoji="1" lang="ro-RO" sz="1400" b="1" i="0" u="none" strike="noStrike" kern="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specifice</a:t>
            </a:r>
            <a:r>
              <a:rPr kumimoji="1" lang="ro-RO" sz="1400" b="0" i="0" u="none" strike="noStrike" kern="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privind sistemele și structurile cu fu</a:t>
            </a:r>
            <a:r>
              <a:rPr kumimoji="1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kumimoji="1" lang="ro-RO" sz="1400" b="0" i="0" u="none" strike="noStrike" kern="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cții de securitate nucleară precum și </a:t>
            </a:r>
            <a:r>
              <a:rPr kumimoji="1" lang="ro-RO" sz="1400" b="1" i="0" u="none" strike="noStrike" kern="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monitorizarea continuă</a:t>
            </a:r>
            <a:r>
              <a:rPr kumimoji="1" lang="ro-RO" sz="1400" b="0" i="0" u="none" strike="noStrike" kern="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a modului de implementare a dispozițiilor rezultate în urma controalelor efectuate în anii precedenți și a acțiunilor de îmbunătățire rezultate în urma proceselor de autoevaluare și evaluare independentă </a:t>
            </a:r>
            <a:endParaRPr kumimoji="1" lang="en-GB" sz="1400" b="0" i="0" u="none" strike="noStrike" kern="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F317E497-1663-446F-8EC5-4BDF0B559841}"/>
              </a:ext>
            </a:extLst>
          </p:cNvPr>
          <p:cNvSpPr/>
          <p:nvPr/>
        </p:nvSpPr>
        <p:spPr bwMode="auto">
          <a:xfrm>
            <a:off x="2136237" y="3782700"/>
            <a:ext cx="607265" cy="587534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ysClr val="windowText" lastClr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o-RO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</a:rPr>
              <a:t>3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</a:endParaRPr>
          </a:p>
        </p:txBody>
      </p:sp>
      <p:sp>
        <p:nvSpPr>
          <p:cNvPr id="35" name="TextBox 46">
            <a:extLst>
              <a:ext uri="{FF2B5EF4-FFF2-40B4-BE49-F238E27FC236}">
                <a16:creationId xmlns:a16="http://schemas.microsoft.com/office/drawing/2014/main" id="{4A15B043-2CD5-4827-B3F4-2C1CC887B3FC}"/>
              </a:ext>
            </a:extLst>
          </p:cNvPr>
          <p:cNvSpPr txBox="1"/>
          <p:nvPr/>
        </p:nvSpPr>
        <p:spPr>
          <a:xfrm>
            <a:off x="2760934" y="3748619"/>
            <a:ext cx="7278613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ro-RO" sz="1400" b="0" i="0" u="none" strike="noStrike" kern="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Inspecții </a:t>
            </a:r>
            <a:r>
              <a:rPr kumimoji="1" lang="ro-RO" sz="1400" b="1" i="0" u="none" strike="noStrike" kern="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de rutină</a:t>
            </a:r>
            <a:r>
              <a:rPr kumimoji="1" lang="ro-RO" sz="1400" b="0" i="0" u="none" strike="noStrike" kern="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neanunțate, în camera de comandă</a:t>
            </a:r>
            <a:r>
              <a:rPr kumimoji="1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ro-RO" sz="1400" b="0" i="0" u="none" strike="noStrike" kern="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principală, clădirea ractorului</a:t>
            </a:r>
            <a:r>
              <a:rPr kumimoji="1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1" lang="ro-RO" sz="1400" b="0" i="0" u="none" strike="noStrike" kern="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clădirea turbinei, clădirea serviciilor, precum și alte clădiri de pe amplasament care adăpostesc sisteme și echipamente cu funcții de securitate nucleară</a:t>
            </a:r>
            <a:endParaRPr kumimoji="1" lang="en-GB" sz="1200" b="0" i="0" u="none" strike="noStrike" kern="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GB" sz="1400" b="0" i="0" u="none" strike="noStrike" kern="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Arial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061EE7D8-0A93-47C3-BC3E-D06026F6968E}"/>
              </a:ext>
            </a:extLst>
          </p:cNvPr>
          <p:cNvSpPr/>
          <p:nvPr/>
        </p:nvSpPr>
        <p:spPr bwMode="auto">
          <a:xfrm>
            <a:off x="2012411" y="4832517"/>
            <a:ext cx="607266" cy="587534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ysClr val="windowText" lastClr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o-RO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4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37" name="TextBox 48">
            <a:extLst>
              <a:ext uri="{FF2B5EF4-FFF2-40B4-BE49-F238E27FC236}">
                <a16:creationId xmlns:a16="http://schemas.microsoft.com/office/drawing/2014/main" id="{8F972935-95AA-4E49-BC01-9F28BD295E84}"/>
              </a:ext>
            </a:extLst>
          </p:cNvPr>
          <p:cNvSpPr txBox="1"/>
          <p:nvPr/>
        </p:nvSpPr>
        <p:spPr>
          <a:xfrm>
            <a:off x="2603581" y="4923721"/>
            <a:ext cx="741853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0488" marR="0" lvl="0" indent="0" algn="just" defTabSz="91440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A50021"/>
              </a:buClr>
              <a:buSzTx/>
              <a:buFontTx/>
              <a:buNone/>
              <a:tabLst/>
              <a:defRPr/>
            </a:pPr>
            <a:r>
              <a:rPr kumimoji="1" lang="ro-RO" sz="1400" b="0" i="0" u="none" strike="noStrike" kern="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Inspecții </a:t>
            </a:r>
            <a:r>
              <a:rPr kumimoji="1" lang="ro-RO" sz="1400" b="1" i="0" u="none" strike="noStrike" kern="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zilnice</a:t>
            </a:r>
            <a:r>
              <a:rPr kumimoji="1" lang="ro-RO" sz="1400" b="0" i="0" u="none" strike="noStrike" kern="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în opririle planificate  precum și inspecții </a:t>
            </a:r>
            <a:r>
              <a:rPr kumimoji="1" lang="ro-RO" sz="1400" b="1" i="0" u="none" strike="noStrike" kern="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ca reacție la evenimentele raportabile</a:t>
            </a:r>
            <a:r>
              <a:rPr kumimoji="1" lang="ro-RO" sz="1400" b="0" i="0" u="none" strike="noStrike" kern="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ro-RO" sz="1400" b="1" i="0" u="none" strike="noStrike" kern="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și /sau opririle neplanificate</a:t>
            </a:r>
            <a:endParaRPr kumimoji="1" lang="en-GB" sz="1400" b="1" i="0" u="none" strike="noStrike" kern="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o-RO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04DBBC03-DEAE-4990-8A72-189B51933189}"/>
              </a:ext>
            </a:extLst>
          </p:cNvPr>
          <p:cNvSpPr/>
          <p:nvPr/>
        </p:nvSpPr>
        <p:spPr bwMode="auto">
          <a:xfrm>
            <a:off x="1409784" y="5657847"/>
            <a:ext cx="607266" cy="587534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ysClr val="windowText" lastClr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o-RO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5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39" name="TextBox 52">
            <a:extLst>
              <a:ext uri="{FF2B5EF4-FFF2-40B4-BE49-F238E27FC236}">
                <a16:creationId xmlns:a16="http://schemas.microsoft.com/office/drawing/2014/main" id="{799DD556-3B8F-41E8-92FB-DD9F996F0BAB}"/>
              </a:ext>
            </a:extLst>
          </p:cNvPr>
          <p:cNvSpPr txBox="1"/>
          <p:nvPr/>
        </p:nvSpPr>
        <p:spPr>
          <a:xfrm>
            <a:off x="2399031" y="5696633"/>
            <a:ext cx="762308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0488" marR="0" lvl="0" indent="0" algn="just" defTabSz="91440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A50021"/>
              </a:buClr>
              <a:buSzTx/>
              <a:buFontTx/>
              <a:buNone/>
              <a:tabLst/>
              <a:defRPr/>
            </a:pPr>
            <a:r>
              <a:rPr kumimoji="1" lang="ro-RO" sz="1400" b="1" i="0" u="none" strike="noStrike" kern="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Examinarea</a:t>
            </a:r>
            <a:r>
              <a:rPr kumimoji="1" lang="ro-RO" sz="1400" b="0" i="0" u="none" strike="noStrike" kern="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și evaluarea </a:t>
            </a:r>
            <a:r>
              <a:rPr kumimoji="1" lang="ro-RO" sz="1400" b="1" i="0" u="none" strike="noStrike" kern="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personalului</a:t>
            </a:r>
            <a:r>
              <a:rPr kumimoji="1" lang="ro-RO" sz="1400" b="0" i="0" u="none" strike="noStrike" kern="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de operare pentru camera de comandă principală și a personalului de conducere</a:t>
            </a:r>
            <a:endParaRPr kumimoji="1" lang="en-GB" sz="1400" b="0" i="0" u="none" strike="noStrike" kern="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D13AC300-ADB0-4069-92BB-46CBE65F29F7}"/>
              </a:ext>
            </a:extLst>
          </p:cNvPr>
          <p:cNvSpPr/>
          <p:nvPr/>
        </p:nvSpPr>
        <p:spPr bwMode="auto">
          <a:xfrm>
            <a:off x="385622" y="6226151"/>
            <a:ext cx="676938" cy="587853"/>
          </a:xfrm>
          <a:prstGeom prst="ellipse">
            <a:avLst/>
          </a:prstGeom>
          <a:solidFill>
            <a:srgbClr val="FF6600"/>
          </a:solidFill>
          <a:ln w="9525" cap="flat" cmpd="sng" algn="ctr">
            <a:solidFill>
              <a:sysClr val="windowText" lastClr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o-RO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6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41" name="TextBox 54">
            <a:extLst>
              <a:ext uri="{FF2B5EF4-FFF2-40B4-BE49-F238E27FC236}">
                <a16:creationId xmlns:a16="http://schemas.microsoft.com/office/drawing/2014/main" id="{AC0A2502-A366-4FFC-BDD1-3785B9E67D21}"/>
              </a:ext>
            </a:extLst>
          </p:cNvPr>
          <p:cNvSpPr txBox="1"/>
          <p:nvPr/>
        </p:nvSpPr>
        <p:spPr>
          <a:xfrm>
            <a:off x="1142240" y="6435297"/>
            <a:ext cx="86232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ro-RO" sz="1400" b="1" i="0" u="none" strike="noStrike" kern="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Participarea</a:t>
            </a:r>
            <a:r>
              <a:rPr kumimoji="1" lang="ro-RO" sz="1400" b="0" i="0" u="none" strike="noStrike" kern="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la exercițiile de pregătire și răspuns la situații de urgență pe amplasamentul CNE Cernavodă</a:t>
            </a:r>
            <a:endParaRPr kumimoji="1" lang="en-GB" sz="1400" b="0" i="0" u="none" strike="noStrike" kern="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GB" sz="2800" b="0" i="0" u="none" strike="noStrike" kern="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Arial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801A7B63-B366-4877-9232-7505078579B1}"/>
              </a:ext>
            </a:extLst>
          </p:cNvPr>
          <p:cNvGrpSpPr/>
          <p:nvPr/>
        </p:nvGrpSpPr>
        <p:grpSpPr>
          <a:xfrm>
            <a:off x="237656" y="0"/>
            <a:ext cx="11954344" cy="2095500"/>
            <a:chOff x="237656" y="0"/>
            <a:chExt cx="11954344" cy="2095500"/>
          </a:xfrm>
        </p:grpSpPr>
        <p:pic>
          <p:nvPicPr>
            <p:cNvPr id="23" name="Picture 2" descr="https://sites.google.com/site/romaniamediagraphicsonline2/_/rsrc/1468755978825/steag-tricolor-png/211642253VC6m9Al%2004.png">
              <a:extLst>
                <a:ext uri="{FF2B5EF4-FFF2-40B4-BE49-F238E27FC236}">
                  <a16:creationId xmlns:a16="http://schemas.microsoft.com/office/drawing/2014/main" id="{8BE9B133-1F8C-4C57-8631-B2BEC30081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0100" y="0"/>
              <a:ext cx="11391900" cy="2095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A0054774-95E0-4AB0-950D-DFC4D24FB55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656" y="485352"/>
              <a:ext cx="1314709" cy="131470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87347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2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00"/>
                            </p:stCondLst>
                            <p:childTnLst>
                              <p:par>
                                <p:cTn id="34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7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/>
      <p:bldP spid="32" grpId="0" animBg="1"/>
      <p:bldP spid="33" grpId="0"/>
      <p:bldP spid="34" grpId="0" animBg="1"/>
      <p:bldP spid="35" grpId="0"/>
      <p:bldP spid="36" grpId="0" animBg="1"/>
      <p:bldP spid="37" grpId="0"/>
      <p:bldP spid="38" grpId="0" animBg="1"/>
      <p:bldP spid="39" grpId="0"/>
      <p:bldP spid="40" grpId="0" animBg="1"/>
      <p:bldP spid="4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tăText 4">
            <a:extLst>
              <a:ext uri="{FF2B5EF4-FFF2-40B4-BE49-F238E27FC236}">
                <a16:creationId xmlns:a16="http://schemas.microsoft.com/office/drawing/2014/main" id="{C5C3FE5E-69B4-47ED-8A4E-933900B4A89B}"/>
              </a:ext>
            </a:extLst>
          </p:cNvPr>
          <p:cNvSpPr txBox="1"/>
          <p:nvPr/>
        </p:nvSpPr>
        <p:spPr>
          <a:xfrm>
            <a:off x="4038600" y="1413946"/>
            <a:ext cx="7351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o-RO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Concluzii</a:t>
            </a:r>
          </a:p>
        </p:txBody>
      </p:sp>
      <p:sp>
        <p:nvSpPr>
          <p:cNvPr id="9" name="CasetăText 8">
            <a:extLst>
              <a:ext uri="{FF2B5EF4-FFF2-40B4-BE49-F238E27FC236}">
                <a16:creationId xmlns:a16="http://schemas.microsoft.com/office/drawing/2014/main" id="{2DB8DFDF-6D7D-4A3A-A063-2A2DBEDE2498}"/>
              </a:ext>
            </a:extLst>
          </p:cNvPr>
          <p:cNvSpPr txBox="1"/>
          <p:nvPr/>
        </p:nvSpPr>
        <p:spPr>
          <a:xfrm>
            <a:off x="118828" y="1925881"/>
            <a:ext cx="12030093" cy="49321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o-RO" sz="1850" b="0" i="0" u="none" strike="noStrike" kern="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kumimoji="0" lang="en-GB" sz="1850" b="0" i="0" u="none" strike="noStrike" kern="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o-RO" sz="1850" b="0" i="0" u="none" strike="noStrike" kern="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en-GB" sz="185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kumimoji="0" lang="en-GB" sz="185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baza</a:t>
            </a:r>
            <a:r>
              <a:rPr kumimoji="0" lang="en-GB" sz="185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evaluărilor</a:t>
            </a:r>
            <a:r>
              <a:rPr kumimoji="0" lang="en-GB" sz="185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și</a:t>
            </a:r>
            <a:r>
              <a:rPr kumimoji="0" lang="en-GB" sz="185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inspecțiilor</a:t>
            </a:r>
            <a:r>
              <a:rPr kumimoji="0" lang="en-GB" sz="185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efectuate</a:t>
            </a:r>
            <a:r>
              <a:rPr kumimoji="0" lang="en-GB" sz="185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de CNCAN</a:t>
            </a:r>
            <a:r>
              <a:rPr kumimoji="0" lang="ro-RO" sz="185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până în prezent</a:t>
            </a:r>
            <a:r>
              <a:rPr kumimoji="0" lang="en-GB" sz="185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kumimoji="0" lang="ro-RO" sz="185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nu au fost identificate neconformități care să împiedice reautorizarea Unității 2 CNE Cernavodă.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5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o-RO" sz="185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	În conformitate cu reglementările naționale în vigoare, </a:t>
            </a:r>
            <a:r>
              <a:rPr kumimoji="0" lang="ro-RO" sz="185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autorizaţia</a:t>
            </a:r>
            <a:r>
              <a:rPr kumimoji="0" lang="ro-RO" sz="185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de exploatare se </a:t>
            </a:r>
            <a:r>
              <a:rPr kumimoji="0" lang="ro-RO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eliberează de către CNCAN, este </a:t>
            </a:r>
            <a:r>
              <a:rPr kumimoji="0" lang="ro-RO" sz="185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valabilă pentru o perioadă de timp limitată</a:t>
            </a:r>
            <a:r>
              <a:rPr kumimoji="0" lang="ro-RO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ținând cont de solicitarea titularului de autorizație și justificată prin documentația suport de autorizare, pentru exploatarea </a:t>
            </a:r>
            <a:r>
              <a:rPr kumimoji="0" lang="ro-RO" sz="185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în </a:t>
            </a:r>
            <a:r>
              <a:rPr kumimoji="0" lang="ro-RO" sz="185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siguranţă</a:t>
            </a:r>
            <a:r>
              <a:rPr kumimoji="0" lang="ro-RO" sz="185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o-RO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kumimoji="0" lang="ro-RO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instalaţiei</a:t>
            </a:r>
            <a:r>
              <a:rPr kumimoji="0" lang="ro-RO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nucleare, luând în considerare bazele de proiectare, mecanismele de îmbătrânire şi </a:t>
            </a:r>
            <a:r>
              <a:rPr kumimoji="0" lang="ro-RO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activităţile</a:t>
            </a:r>
            <a:r>
              <a:rPr kumimoji="0" lang="ro-RO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de</a:t>
            </a:r>
            <a:r>
              <a:rPr kumimoji="0" lang="en-US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o-RO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retehnologizare, cu </a:t>
            </a:r>
            <a:r>
              <a:rPr kumimoji="0" lang="ro-RO" sz="185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respectarea limitelor şi </a:t>
            </a:r>
            <a:r>
              <a:rPr kumimoji="0" lang="ro-RO" sz="185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condiţiilor</a:t>
            </a:r>
            <a:r>
              <a:rPr kumimoji="0" lang="ro-RO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înscrise în </a:t>
            </a:r>
            <a:r>
              <a:rPr kumimoji="0" lang="ro-RO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autorizaţie</a:t>
            </a:r>
            <a:r>
              <a:rPr kumimoji="0" lang="ro-RO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şi a </a:t>
            </a:r>
            <a:r>
              <a:rPr kumimoji="0" lang="ro-RO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cerinţelor</a:t>
            </a:r>
            <a:r>
              <a:rPr kumimoji="0" lang="ro-RO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din normele specifice emise de CNCAN.</a:t>
            </a:r>
            <a:endParaRPr kumimoji="0" lang="en-US" sz="185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5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o-RO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Pentru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menţinerea</a:t>
            </a:r>
            <a:r>
              <a:rPr kumimoji="0" lang="en-GB" sz="185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valabilității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autorizației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exploatare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titularul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autorizaţie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trebuie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să</a:t>
            </a:r>
            <a:r>
              <a:rPr kumimoji="0" lang="ro-RO" sz="185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asigure</a:t>
            </a:r>
            <a:r>
              <a:rPr kumimoji="0" lang="en-GB" sz="185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conformitatea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cu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bazele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proiectare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şi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analizele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şi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evaluările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securitate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nucleară</a:t>
            </a:r>
            <a:r>
              <a:rPr kumimoji="0" lang="ro-RO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curente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documentate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Raportul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Final de Securitate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Nucleară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actualizat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periodic pe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toată</a:t>
            </a:r>
            <a:r>
              <a:rPr kumimoji="0" lang="ro-RO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durata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exploatare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instalaţiei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o-RO" sz="185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o-RO" sz="1850" b="0" i="0" u="none" strike="noStrike" kern="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50" b="1" i="0" u="none" strike="noStrike" kern="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o-RO" sz="1850" b="0" i="0" u="none" strike="noStrike" kern="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50" b="0" i="0" u="none" strike="noStrike" kern="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940E5AD-EF97-4289-A8F0-88E60580C9A6}"/>
              </a:ext>
            </a:extLst>
          </p:cNvPr>
          <p:cNvGrpSpPr/>
          <p:nvPr/>
        </p:nvGrpSpPr>
        <p:grpSpPr>
          <a:xfrm>
            <a:off x="237656" y="0"/>
            <a:ext cx="11954344" cy="2095500"/>
            <a:chOff x="237656" y="0"/>
            <a:chExt cx="11954344" cy="2095500"/>
          </a:xfrm>
        </p:grpSpPr>
        <p:pic>
          <p:nvPicPr>
            <p:cNvPr id="8" name="Picture 2" descr="https://sites.google.com/site/romaniamediagraphicsonline2/_/rsrc/1468755978825/steag-tricolor-png/211642253VC6m9Al%2004.png">
              <a:extLst>
                <a:ext uri="{FF2B5EF4-FFF2-40B4-BE49-F238E27FC236}">
                  <a16:creationId xmlns:a16="http://schemas.microsoft.com/office/drawing/2014/main" id="{FBECB3E8-7EFE-4AE9-8B91-5D1F8A4BE6C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0100" y="0"/>
              <a:ext cx="11391900" cy="2095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A969DC35-1360-4E46-8FB5-BED8D8463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656" y="485352"/>
              <a:ext cx="1314709" cy="131470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212091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tăText 4">
            <a:extLst>
              <a:ext uri="{FF2B5EF4-FFF2-40B4-BE49-F238E27FC236}">
                <a16:creationId xmlns:a16="http://schemas.microsoft.com/office/drawing/2014/main" id="{C5C3FE5E-69B4-47ED-8A4E-933900B4A89B}"/>
              </a:ext>
            </a:extLst>
          </p:cNvPr>
          <p:cNvSpPr txBox="1"/>
          <p:nvPr/>
        </p:nvSpPr>
        <p:spPr>
          <a:xfrm>
            <a:off x="4038600" y="1413946"/>
            <a:ext cx="7351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o-RO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Concluzii</a:t>
            </a:r>
          </a:p>
        </p:txBody>
      </p:sp>
      <p:sp>
        <p:nvSpPr>
          <p:cNvPr id="9" name="CasetăText 8">
            <a:extLst>
              <a:ext uri="{FF2B5EF4-FFF2-40B4-BE49-F238E27FC236}">
                <a16:creationId xmlns:a16="http://schemas.microsoft.com/office/drawing/2014/main" id="{2DB8DFDF-6D7D-4A3A-A063-2A2DBEDE2498}"/>
              </a:ext>
            </a:extLst>
          </p:cNvPr>
          <p:cNvSpPr txBox="1"/>
          <p:nvPr/>
        </p:nvSpPr>
        <p:spPr>
          <a:xfrm>
            <a:off x="80953" y="1780786"/>
            <a:ext cx="12030093" cy="43627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o-RO" sz="1850" b="0" i="0" u="none" strike="noStrike" kern="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o-RO" sz="1850" b="0" i="0" u="none" strike="noStrike" kern="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o-RO" sz="1850" b="0" i="0" u="none" strike="noStrike" kern="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ro-RO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Î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situaţia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care,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urma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reevaluării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se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constată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reducerea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marjelor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de Securitate</a:t>
            </a:r>
            <a:r>
              <a:rPr kumimoji="0" lang="ro-RO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nucleară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astfel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încât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perioada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exploatare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estimată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bazele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autorizare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nu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poate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fi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atinsă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kumimoji="0" lang="ro-RO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titularul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autorizaţie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are </a:t>
            </a:r>
            <a:r>
              <a:rPr kumimoji="0" lang="en-GB" sz="185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obligația</a:t>
            </a:r>
            <a:r>
              <a:rPr kumimoji="0" lang="en-GB" sz="185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de a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informa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CNCAN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vederea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modificării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autorizației</a:t>
            </a:r>
            <a:r>
              <a:rPr kumimoji="0" lang="ro-RO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de</a:t>
            </a:r>
            <a:r>
              <a:rPr kumimoji="0" lang="ro-RO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exploatare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5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o-RO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	Revizuirea periodică a </a:t>
            </a:r>
            <a:r>
              <a:rPr kumimoji="0" lang="ro-RO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securităţii</a:t>
            </a:r>
            <a:r>
              <a:rPr kumimoji="0" lang="ro-RO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nucleare trebuie efectuată de titularul de </a:t>
            </a:r>
            <a:r>
              <a:rPr kumimoji="0" lang="ro-RO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autorizaţie</a:t>
            </a:r>
            <a:r>
              <a:rPr kumimoji="0" lang="ro-RO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cel </a:t>
            </a:r>
            <a:r>
              <a:rPr kumimoji="0" lang="ro-RO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puţin</a:t>
            </a:r>
            <a:r>
              <a:rPr kumimoji="0" lang="ro-RO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o dată la 10 ani, începând de la data intrării în vigoare a autorizației de exploatare, în conformitate cu prevederile din normele specifice emise de CNCAN</a:t>
            </a:r>
            <a:r>
              <a:rPr kumimoji="0" lang="en-US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o-RO" sz="185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o-RO" sz="185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o-RO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Atunci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când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instalația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nucleară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necesita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implementarea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unor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lucrări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retehnologizar</a:t>
            </a:r>
            <a:r>
              <a:rPr kumimoji="0" lang="ro-RO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e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complexe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pentru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care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este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necesară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oprire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cu o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durată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mai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mare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decât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opririle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planificate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de</a:t>
            </a:r>
            <a:r>
              <a:rPr kumimoji="0" lang="ro-RO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rutină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CNCAN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revizui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şi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modifica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autorizația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exploatare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existentă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pentru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completarea</a:t>
            </a:r>
            <a:r>
              <a:rPr kumimoji="0" lang="ro-RO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limitelor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şi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condiţiilor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din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autorizaţie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cu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cerințe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specifice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privind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activităţile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retehnologizare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kumimoji="0" lang="ro-RO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supravegherea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şi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verificarea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acestor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activităţi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şi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repunerea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funcțiune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instalaţiei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nucleare</a:t>
            </a:r>
            <a:r>
              <a:rPr kumimoji="0" lang="ro-RO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după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185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retehnologizare</a:t>
            </a:r>
            <a:r>
              <a:rPr kumimoji="0" lang="en-GB" sz="1850" b="0" i="0" u="none" strike="noStrike" kern="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o-RO" sz="1850" b="0" i="0" u="none" strike="noStrike" kern="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39CDB462-000B-49AF-8AA2-33C887948289}"/>
              </a:ext>
            </a:extLst>
          </p:cNvPr>
          <p:cNvGrpSpPr/>
          <p:nvPr/>
        </p:nvGrpSpPr>
        <p:grpSpPr>
          <a:xfrm>
            <a:off x="313405" y="-96779"/>
            <a:ext cx="11954344" cy="2095500"/>
            <a:chOff x="237656" y="0"/>
            <a:chExt cx="11954344" cy="2095500"/>
          </a:xfrm>
        </p:grpSpPr>
        <p:pic>
          <p:nvPicPr>
            <p:cNvPr id="8" name="Picture 2" descr="https://sites.google.com/site/romaniamediagraphicsonline2/_/rsrc/1468755978825/steag-tricolor-png/211642253VC6m9Al%2004.png">
              <a:extLst>
                <a:ext uri="{FF2B5EF4-FFF2-40B4-BE49-F238E27FC236}">
                  <a16:creationId xmlns:a16="http://schemas.microsoft.com/office/drawing/2014/main" id="{8EE3B945-B215-4542-9215-925D3526755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0100" y="0"/>
              <a:ext cx="11391900" cy="2095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735236BB-80BA-4CA7-9D07-20563EACA24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656" y="485352"/>
              <a:ext cx="1314709" cy="131470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706774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ine 1">
            <a:extLst>
              <a:ext uri="{FF2B5EF4-FFF2-40B4-BE49-F238E27FC236}">
                <a16:creationId xmlns:a16="http://schemas.microsoft.com/office/drawing/2014/main" id="{1333951E-229D-4BF2-9CAC-14617EA3BF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717" y="2149434"/>
            <a:ext cx="8977263" cy="3994068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8F46AFDF-20A5-4EBD-A69B-79619FFAB9B7}"/>
              </a:ext>
            </a:extLst>
          </p:cNvPr>
          <p:cNvGrpSpPr/>
          <p:nvPr/>
        </p:nvGrpSpPr>
        <p:grpSpPr>
          <a:xfrm>
            <a:off x="237656" y="0"/>
            <a:ext cx="11954344" cy="2095500"/>
            <a:chOff x="237656" y="0"/>
            <a:chExt cx="11954344" cy="2095500"/>
          </a:xfrm>
        </p:grpSpPr>
        <p:pic>
          <p:nvPicPr>
            <p:cNvPr id="5" name="Picture 2" descr="https://sites.google.com/site/romaniamediagraphicsonline2/_/rsrc/1468755978825/steag-tricolor-png/211642253VC6m9Al%2004.png">
              <a:extLst>
                <a:ext uri="{FF2B5EF4-FFF2-40B4-BE49-F238E27FC236}">
                  <a16:creationId xmlns:a16="http://schemas.microsoft.com/office/drawing/2014/main" id="{E91E6AFD-D62F-45F7-840D-5FF2030F69D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0100" y="0"/>
              <a:ext cx="11391900" cy="2095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B70FACC8-8D58-424E-BBF1-16349F09860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656" y="485352"/>
              <a:ext cx="1314709" cy="131470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66637337"/>
      </p:ext>
    </p:extLst>
  </p:cSld>
  <p:clrMapOvr>
    <a:masterClrMapping/>
  </p:clrMapOvr>
</p:sld>
</file>

<file path=ppt/theme/theme1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2063</Words>
  <Application>Microsoft Office PowerPoint</Application>
  <PresentationFormat>Widescreen</PresentationFormat>
  <Paragraphs>149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Times New Roman</vt:lpstr>
      <vt:lpstr>Wingdings</vt:lpstr>
      <vt:lpstr>Temă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Prezentare PowerPoint</dc:title>
  <dc:creator>Constantin Alex Sumanariu</dc:creator>
  <cp:lastModifiedBy>Constantin Alex Sumanariu</cp:lastModifiedBy>
  <cp:revision>19</cp:revision>
  <dcterms:created xsi:type="dcterms:W3CDTF">2020-10-08T18:39:25Z</dcterms:created>
  <dcterms:modified xsi:type="dcterms:W3CDTF">2020-10-09T06:33:59Z</dcterms:modified>
</cp:coreProperties>
</file>